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sldIdLst>
    <p:sldId id="274" r:id="rId5"/>
    <p:sldId id="325" r:id="rId6"/>
    <p:sldId id="307" r:id="rId7"/>
    <p:sldId id="308" r:id="rId8"/>
    <p:sldId id="310" r:id="rId9"/>
    <p:sldId id="309" r:id="rId10"/>
    <p:sldId id="311" r:id="rId11"/>
    <p:sldId id="312" r:id="rId12"/>
    <p:sldId id="323" r:id="rId13"/>
    <p:sldId id="313" r:id="rId14"/>
    <p:sldId id="314" r:id="rId15"/>
    <p:sldId id="315" r:id="rId16"/>
    <p:sldId id="316" r:id="rId17"/>
    <p:sldId id="317" r:id="rId18"/>
    <p:sldId id="318" r:id="rId19"/>
    <p:sldId id="319" r:id="rId20"/>
    <p:sldId id="320" r:id="rId21"/>
    <p:sldId id="321" r:id="rId22"/>
    <p:sldId id="326" r:id="rId23"/>
    <p:sldId id="322" r:id="rId24"/>
    <p:sldId id="32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87" d="100"/>
          <a:sy n="87" d="100"/>
        </p:scale>
        <p:origin x="487" y="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40FC4FFE-8987-4A26-B7F4-8A516F18ADAE}">
      <dgm:prSet/>
      <dgm:spPr/>
      <dgm:t>
        <a:bodyPr/>
        <a:lstStyle/>
        <a:p>
          <a:pPr>
            <a:defRPr cap="all"/>
          </a:pPr>
          <a:r>
            <a:rPr lang="en-US"/>
            <a:t>JSON.NET move causes timespan serialization to break</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phldrT="1"/>
      <dgm:spPr/>
      <dgm:t>
        <a:bodyPr/>
        <a:lstStyle/>
        <a:p>
          <a:r>
            <a:rPr lang="en-US"/>
            <a:t>1</a:t>
          </a:r>
        </a:p>
      </dgm:t>
    </dgm:pt>
    <dgm:pt modelId="{49225C73-1633-42F1-AB3B-7CB183E5F8B8}">
      <dgm:prSet/>
      <dgm:spPr/>
      <dgm:t>
        <a:bodyPr/>
        <a:lstStyle/>
        <a:p>
          <a:pPr>
            <a:defRPr cap="all"/>
          </a:pPr>
          <a:r>
            <a:rPr lang="en-US"/>
            <a:t>Pubternals have been removed</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phldrT="2"/>
      <dgm:spPr/>
      <dgm:t>
        <a:bodyPr/>
        <a:lstStyle/>
        <a:p>
          <a:r>
            <a:rPr lang="en-US"/>
            <a:t>2</a:t>
          </a:r>
        </a:p>
      </dgm:t>
    </dgm:pt>
    <dgm:pt modelId="{1C383F32-22E8-4F62-A3E0-BDC3D5F48992}">
      <dgm:prSet/>
      <dgm:spPr/>
      <dgm:t>
        <a:bodyPr/>
        <a:lstStyle/>
        <a:p>
          <a:pPr>
            <a:defRPr cap="all"/>
          </a:pPr>
          <a:r>
            <a:rPr lang="en-US" dirty="0"/>
            <a:t>A whole host of EF related fun </a:t>
          </a:r>
          <a:r>
            <a:rPr lang="en-US" dirty="0" err="1"/>
            <a:t>fun</a:t>
          </a:r>
          <a:r>
            <a:rPr lang="en-US" dirty="0"/>
            <a:t> </a:t>
          </a:r>
          <a:r>
            <a:rPr lang="en-US" dirty="0" err="1"/>
            <a:t>fun</a:t>
          </a:r>
          <a:r>
            <a:rPr lang="en-US" dirty="0"/>
            <a:t> </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phldrT="3"/>
      <dgm:spPr/>
      <dgm:t>
        <a:bodyPr/>
        <a:lstStyle/>
        <a:p>
          <a:r>
            <a:rPr lang="en-US"/>
            <a:t>3</a:t>
          </a:r>
        </a:p>
      </dgm:t>
    </dgm:pt>
    <dgm:pt modelId="{E7B2FF78-357E-43E9-AF06-CD25BB52A626}" type="pres">
      <dgm:prSet presAssocID="{01A66772-F185-4D58-B8BB-E9370D7A7A2B}" presName="Name0" presStyleCnt="0">
        <dgm:presLayoutVars>
          <dgm:animLvl val="lvl"/>
          <dgm:resizeHandles val="exact"/>
        </dgm:presLayoutVars>
      </dgm:prSet>
      <dgm:spPr/>
    </dgm:pt>
    <dgm:pt modelId="{6FFA9CAD-9C10-4F99-8E8F-BDE9B5FB3E4F}" type="pres">
      <dgm:prSet presAssocID="{40FC4FFE-8987-4A26-B7F4-8A516F18ADAE}" presName="compositeNode" presStyleCnt="0">
        <dgm:presLayoutVars>
          <dgm:bulletEnabled val="1"/>
        </dgm:presLayoutVars>
      </dgm:prSet>
      <dgm:spPr/>
    </dgm:pt>
    <dgm:pt modelId="{964FC48A-9A79-41CB-B0B4-82AC40983EA4}" type="pres">
      <dgm:prSet presAssocID="{40FC4FFE-8987-4A26-B7F4-8A516F18ADAE}" presName="bgRect" presStyleLbl="bgAccFollowNode1" presStyleIdx="0" presStyleCnt="3"/>
      <dgm:spPr/>
    </dgm:pt>
    <dgm:pt modelId="{FFCB4175-176D-47C8-ADA2-57B23EF4A241}" type="pres">
      <dgm:prSet presAssocID="{5B62599A-5C9B-48E7-896E-EA782AC60C8B}" presName="sibTransNodeCircle" presStyleLbl="alignNode1" presStyleIdx="0" presStyleCnt="6">
        <dgm:presLayoutVars>
          <dgm:chMax val="0"/>
          <dgm:bulletEnabled/>
        </dgm:presLayoutVars>
      </dgm:prSet>
      <dgm:spPr/>
    </dgm:pt>
    <dgm:pt modelId="{9B5FC3FC-3A10-46D2-9FA4-96158AA72C89}" type="pres">
      <dgm:prSet presAssocID="{40FC4FFE-8987-4A26-B7F4-8A516F18ADAE}" presName="bottomLine" presStyleLbl="alignNode1" presStyleIdx="1" presStyleCnt="6">
        <dgm:presLayoutVars/>
      </dgm:prSet>
      <dgm:spPr/>
    </dgm:pt>
    <dgm:pt modelId="{7597B7D2-BC74-4D00-A0DB-A7CA20621847}" type="pres">
      <dgm:prSet presAssocID="{40FC4FFE-8987-4A26-B7F4-8A516F18ADAE}" presName="nodeText" presStyleLbl="bgAccFollowNode1" presStyleIdx="0" presStyleCnt="3">
        <dgm:presLayoutVars>
          <dgm:bulletEnabled val="1"/>
        </dgm:presLayoutVars>
      </dgm:prSet>
      <dgm:spPr/>
    </dgm:pt>
    <dgm:pt modelId="{F7B63259-24B9-4BF2-AF04-A6B001E6979E}" type="pres">
      <dgm:prSet presAssocID="{5B62599A-5C9B-48E7-896E-EA782AC60C8B}" presName="sibTrans" presStyleCnt="0"/>
      <dgm:spPr/>
    </dgm:pt>
    <dgm:pt modelId="{0635B105-52CE-4782-B519-51BC94A5DD6B}" type="pres">
      <dgm:prSet presAssocID="{49225C73-1633-42F1-AB3B-7CB183E5F8B8}" presName="compositeNode" presStyleCnt="0">
        <dgm:presLayoutVars>
          <dgm:bulletEnabled val="1"/>
        </dgm:presLayoutVars>
      </dgm:prSet>
      <dgm:spPr/>
    </dgm:pt>
    <dgm:pt modelId="{F7E322E5-C98C-48D3-B909-315CEE5E8C7D}" type="pres">
      <dgm:prSet presAssocID="{49225C73-1633-42F1-AB3B-7CB183E5F8B8}" presName="bgRect" presStyleLbl="bgAccFollowNode1" presStyleIdx="1" presStyleCnt="3"/>
      <dgm:spPr/>
    </dgm:pt>
    <dgm:pt modelId="{E943053D-1E44-4B47-9521-2C4C1175B8D1}" type="pres">
      <dgm:prSet presAssocID="{9646853A-8964-4519-A5B1-0B7D18B2983D}" presName="sibTransNodeCircle" presStyleLbl="alignNode1" presStyleIdx="2" presStyleCnt="6">
        <dgm:presLayoutVars>
          <dgm:chMax val="0"/>
          <dgm:bulletEnabled/>
        </dgm:presLayoutVars>
      </dgm:prSet>
      <dgm:spPr/>
    </dgm:pt>
    <dgm:pt modelId="{A721F6DF-B161-4E8A-A12D-EC2170BE6805}" type="pres">
      <dgm:prSet presAssocID="{49225C73-1633-42F1-AB3B-7CB183E5F8B8}" presName="bottomLine" presStyleLbl="alignNode1" presStyleIdx="3" presStyleCnt="6">
        <dgm:presLayoutVars/>
      </dgm:prSet>
      <dgm:spPr/>
    </dgm:pt>
    <dgm:pt modelId="{D9EB44CA-493F-4F26-8F71-99A976E13C4D}" type="pres">
      <dgm:prSet presAssocID="{49225C73-1633-42F1-AB3B-7CB183E5F8B8}" presName="nodeText" presStyleLbl="bgAccFollowNode1" presStyleIdx="1" presStyleCnt="3">
        <dgm:presLayoutVars>
          <dgm:bulletEnabled val="1"/>
        </dgm:presLayoutVars>
      </dgm:prSet>
      <dgm:spPr/>
    </dgm:pt>
    <dgm:pt modelId="{0230D32C-CB92-4696-B829-5919126A9619}" type="pres">
      <dgm:prSet presAssocID="{9646853A-8964-4519-A5B1-0B7D18B2983D}" presName="sibTrans" presStyleCnt="0"/>
      <dgm:spPr/>
    </dgm:pt>
    <dgm:pt modelId="{A61001D4-CBB6-48B9-B3DC-06BD9D46FB0E}" type="pres">
      <dgm:prSet presAssocID="{1C383F32-22E8-4F62-A3E0-BDC3D5F48992}" presName="compositeNode" presStyleCnt="0">
        <dgm:presLayoutVars>
          <dgm:bulletEnabled val="1"/>
        </dgm:presLayoutVars>
      </dgm:prSet>
      <dgm:spPr/>
    </dgm:pt>
    <dgm:pt modelId="{A1962472-8C92-40AB-8504-E0B216D83C64}" type="pres">
      <dgm:prSet presAssocID="{1C383F32-22E8-4F62-A3E0-BDC3D5F48992}" presName="bgRect" presStyleLbl="bgAccFollowNode1" presStyleIdx="2" presStyleCnt="3"/>
      <dgm:spPr/>
    </dgm:pt>
    <dgm:pt modelId="{21EEC889-D886-40B7-953A-82654C195743}" type="pres">
      <dgm:prSet presAssocID="{8500F72A-2C6D-4FDF-9C1D-CA691380EB0B}" presName="sibTransNodeCircle" presStyleLbl="alignNode1" presStyleIdx="4" presStyleCnt="6">
        <dgm:presLayoutVars>
          <dgm:chMax val="0"/>
          <dgm:bulletEnabled/>
        </dgm:presLayoutVars>
      </dgm:prSet>
      <dgm:spPr/>
    </dgm:pt>
    <dgm:pt modelId="{7AFD90E4-5597-459E-BC0C-9C026B2BD275}" type="pres">
      <dgm:prSet presAssocID="{1C383F32-22E8-4F62-A3E0-BDC3D5F48992}" presName="bottomLine" presStyleLbl="alignNode1" presStyleIdx="5" presStyleCnt="6">
        <dgm:presLayoutVars/>
      </dgm:prSet>
      <dgm:spPr/>
    </dgm:pt>
    <dgm:pt modelId="{36482A1A-079A-412C-8536-E3D2AB0933F2}" type="pres">
      <dgm:prSet presAssocID="{1C383F32-22E8-4F62-A3E0-BDC3D5F48992}" presName="nodeText" presStyleLbl="bgAccFollowNode1" presStyleIdx="2" presStyleCnt="3">
        <dgm:presLayoutVars>
          <dgm:bulletEnabled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AD5C5A07-7C77-41DC-A9E6-10267D706D72}" type="presOf" srcId="{40FC4FFE-8987-4A26-B7F4-8A516F18ADAE}" destId="{7597B7D2-BC74-4D00-A0DB-A7CA20621847}" srcOrd="1" destOrd="0" presId="urn:microsoft.com/office/officeart/2016/7/layout/BasicLinearProcessNumbered"/>
    <dgm:cxn modelId="{70FBD322-49D9-4291-BC7F-509B15BAEF07}" type="presOf" srcId="{5B62599A-5C9B-48E7-896E-EA782AC60C8B}" destId="{FFCB4175-176D-47C8-ADA2-57B23EF4A241}" srcOrd="0" destOrd="0" presId="urn:microsoft.com/office/officeart/2016/7/layout/BasicLinearProcessNumbered"/>
    <dgm:cxn modelId="{3AD97324-0AAA-4CA8-9EA7-55950D42A913}" type="presOf" srcId="{9646853A-8964-4519-A5B1-0B7D18B2983D}" destId="{E943053D-1E44-4B47-9521-2C4C1175B8D1}" srcOrd="0" destOrd="0" presId="urn:microsoft.com/office/officeart/2016/7/layout/BasicLinearProcessNumbered"/>
    <dgm:cxn modelId="{A238F136-E6F0-4A6B-A457-EAB10E0D7AA4}" type="presOf" srcId="{1C383F32-22E8-4F62-A3E0-BDC3D5F48992}" destId="{A1962472-8C92-40AB-8504-E0B216D83C64}" srcOrd="0" destOrd="0" presId="urn:microsoft.com/office/officeart/2016/7/layout/BasicLinearProcessNumbered"/>
    <dgm:cxn modelId="{F1A9B860-4AEA-4381-99DC-FEB477A32E23}" type="presOf" srcId="{1C383F32-22E8-4F62-A3E0-BDC3D5F48992}" destId="{36482A1A-079A-412C-8536-E3D2AB0933F2}" srcOrd="1" destOrd="0" presId="urn:microsoft.com/office/officeart/2016/7/layout/BasicLinearProcessNumbered"/>
    <dgm:cxn modelId="{E3E9A442-6E5E-46F8-837D-2895E49B38E1}" type="presOf" srcId="{01A66772-F185-4D58-B8BB-E9370D7A7A2B}" destId="{E7B2FF78-357E-43E9-AF06-CD25BB52A626}" srcOrd="0" destOrd="0" presId="urn:microsoft.com/office/officeart/2016/7/layout/BasicLinearProcessNumbered"/>
    <dgm:cxn modelId="{C7AD8469-3C68-4AF9-AB82-79B0043AA120}" srcId="{01A66772-F185-4D58-B8BB-E9370D7A7A2B}" destId="{40FC4FFE-8987-4A26-B7F4-8A516F18ADAE}" srcOrd="0" destOrd="0" parTransId="{CAD7EF86-FB23-41F6-BF42-040B36DEFDB1}" sibTransId="{5B62599A-5C9B-48E7-896E-EA782AC60C8B}"/>
    <dgm:cxn modelId="{9F50727A-1940-43B3-85E2-F38B64BE70B2}" type="presOf" srcId="{8500F72A-2C6D-4FDF-9C1D-CA691380EB0B}" destId="{21EEC889-D886-40B7-953A-82654C195743}" srcOrd="0" destOrd="0" presId="urn:microsoft.com/office/officeart/2016/7/layout/BasicLinearProcessNumbered"/>
    <dgm:cxn modelId="{C4CCE57E-E871-46D6-BAD5-880252C95D22}" srcId="{01A66772-F185-4D58-B8BB-E9370D7A7A2B}" destId="{1C383F32-22E8-4F62-A3E0-BDC3D5F48992}" srcOrd="2" destOrd="0" parTransId="{A7920A2F-3244-4159-AF04-6A1D38B7B317}" sibTransId="{8500F72A-2C6D-4FDF-9C1D-CA691380EB0B}"/>
    <dgm:cxn modelId="{CD63E1A2-4877-4E0D-BEB1-C3F8E6001CC6}" type="presOf" srcId="{49225C73-1633-42F1-AB3B-7CB183E5F8B8}" destId="{D9EB44CA-493F-4F26-8F71-99A976E13C4D}" srcOrd="1" destOrd="0" presId="urn:microsoft.com/office/officeart/2016/7/layout/BasicLinearProcessNumbered"/>
    <dgm:cxn modelId="{FA1620BB-D6A3-4F8A-B33B-01C1D45CCEED}" type="presOf" srcId="{49225C73-1633-42F1-AB3B-7CB183E5F8B8}" destId="{F7E322E5-C98C-48D3-B909-315CEE5E8C7D}" srcOrd="0" destOrd="0" presId="urn:microsoft.com/office/officeart/2016/7/layout/BasicLinearProcessNumbered"/>
    <dgm:cxn modelId="{C3FFD8F1-6D5C-49AA-8738-8C7F3FA79A32}" type="presOf" srcId="{40FC4FFE-8987-4A26-B7F4-8A516F18ADAE}" destId="{964FC48A-9A79-41CB-B0B4-82AC40983EA4}" srcOrd="0" destOrd="0" presId="urn:microsoft.com/office/officeart/2016/7/layout/BasicLinearProcessNumbered"/>
    <dgm:cxn modelId="{431EDD64-6EEF-4889-A844-15BF5AFC680F}" type="presParOf" srcId="{E7B2FF78-357E-43E9-AF06-CD25BB52A626}" destId="{6FFA9CAD-9C10-4F99-8E8F-BDE9B5FB3E4F}" srcOrd="0" destOrd="0" presId="urn:microsoft.com/office/officeart/2016/7/layout/BasicLinearProcessNumbered"/>
    <dgm:cxn modelId="{CB8BCDB8-93D0-4819-94E4-5D458B67D20D}" type="presParOf" srcId="{6FFA9CAD-9C10-4F99-8E8F-BDE9B5FB3E4F}" destId="{964FC48A-9A79-41CB-B0B4-82AC40983EA4}" srcOrd="0" destOrd="0" presId="urn:microsoft.com/office/officeart/2016/7/layout/BasicLinearProcessNumbered"/>
    <dgm:cxn modelId="{295623E3-538B-4190-8D95-4C50047319D9}" type="presParOf" srcId="{6FFA9CAD-9C10-4F99-8E8F-BDE9B5FB3E4F}" destId="{FFCB4175-176D-47C8-ADA2-57B23EF4A241}" srcOrd="1" destOrd="0" presId="urn:microsoft.com/office/officeart/2016/7/layout/BasicLinearProcessNumbered"/>
    <dgm:cxn modelId="{7626463D-E566-48B1-816F-5DAD351D1F35}" type="presParOf" srcId="{6FFA9CAD-9C10-4F99-8E8F-BDE9B5FB3E4F}" destId="{9B5FC3FC-3A10-46D2-9FA4-96158AA72C89}" srcOrd="2" destOrd="0" presId="urn:microsoft.com/office/officeart/2016/7/layout/BasicLinearProcessNumbered"/>
    <dgm:cxn modelId="{26888831-1FF2-4991-94FF-9A88507BD5D9}" type="presParOf" srcId="{6FFA9CAD-9C10-4F99-8E8F-BDE9B5FB3E4F}" destId="{7597B7D2-BC74-4D00-A0DB-A7CA20621847}" srcOrd="3" destOrd="0" presId="urn:microsoft.com/office/officeart/2016/7/layout/BasicLinearProcessNumbered"/>
    <dgm:cxn modelId="{B97CFAD8-94EF-4DD4-BF65-C6ADB2C53C56}" type="presParOf" srcId="{E7B2FF78-357E-43E9-AF06-CD25BB52A626}" destId="{F7B63259-24B9-4BF2-AF04-A6B001E6979E}" srcOrd="1" destOrd="0" presId="urn:microsoft.com/office/officeart/2016/7/layout/BasicLinearProcessNumbered"/>
    <dgm:cxn modelId="{87859A2F-A7F5-43B9-BEEA-436E0BA4E741}" type="presParOf" srcId="{E7B2FF78-357E-43E9-AF06-CD25BB52A626}" destId="{0635B105-52CE-4782-B519-51BC94A5DD6B}" srcOrd="2" destOrd="0" presId="urn:microsoft.com/office/officeart/2016/7/layout/BasicLinearProcessNumbered"/>
    <dgm:cxn modelId="{EDC385D3-F80F-4431-92FD-2341F3AAB773}" type="presParOf" srcId="{0635B105-52CE-4782-B519-51BC94A5DD6B}" destId="{F7E322E5-C98C-48D3-B909-315CEE5E8C7D}" srcOrd="0" destOrd="0" presId="urn:microsoft.com/office/officeart/2016/7/layout/BasicLinearProcessNumbered"/>
    <dgm:cxn modelId="{18C348E1-F053-46F1-8147-72DEFC48F30B}" type="presParOf" srcId="{0635B105-52CE-4782-B519-51BC94A5DD6B}" destId="{E943053D-1E44-4B47-9521-2C4C1175B8D1}" srcOrd="1" destOrd="0" presId="urn:microsoft.com/office/officeart/2016/7/layout/BasicLinearProcessNumbered"/>
    <dgm:cxn modelId="{5421E137-F00C-4C30-91B0-3B32046482BE}" type="presParOf" srcId="{0635B105-52CE-4782-B519-51BC94A5DD6B}" destId="{A721F6DF-B161-4E8A-A12D-EC2170BE6805}" srcOrd="2" destOrd="0" presId="urn:microsoft.com/office/officeart/2016/7/layout/BasicLinearProcessNumbered"/>
    <dgm:cxn modelId="{A5DF43FC-673B-41E4-81EF-DD34B397FB2B}" type="presParOf" srcId="{0635B105-52CE-4782-B519-51BC94A5DD6B}" destId="{D9EB44CA-493F-4F26-8F71-99A976E13C4D}" srcOrd="3" destOrd="0" presId="urn:microsoft.com/office/officeart/2016/7/layout/BasicLinearProcessNumbered"/>
    <dgm:cxn modelId="{95F80D3C-1626-4BBD-ADCD-B62490C862D8}" type="presParOf" srcId="{E7B2FF78-357E-43E9-AF06-CD25BB52A626}" destId="{0230D32C-CB92-4696-B829-5919126A9619}" srcOrd="3" destOrd="0" presId="urn:microsoft.com/office/officeart/2016/7/layout/BasicLinearProcessNumbered"/>
    <dgm:cxn modelId="{EBA6F2A0-2672-418E-BF8B-6C6FC98B0F1A}" type="presParOf" srcId="{E7B2FF78-357E-43E9-AF06-CD25BB52A626}" destId="{A61001D4-CBB6-48B9-B3DC-06BD9D46FB0E}" srcOrd="4" destOrd="0" presId="urn:microsoft.com/office/officeart/2016/7/layout/BasicLinearProcessNumbered"/>
    <dgm:cxn modelId="{0588A41F-197F-40E8-A82B-B63235998D54}" type="presParOf" srcId="{A61001D4-CBB6-48B9-B3DC-06BD9D46FB0E}" destId="{A1962472-8C92-40AB-8504-E0B216D83C64}" srcOrd="0" destOrd="0" presId="urn:microsoft.com/office/officeart/2016/7/layout/BasicLinearProcessNumbered"/>
    <dgm:cxn modelId="{7A8C7C08-852E-442B-86E3-DA150977E866}" type="presParOf" srcId="{A61001D4-CBB6-48B9-B3DC-06BD9D46FB0E}" destId="{21EEC889-D886-40B7-953A-82654C195743}" srcOrd="1" destOrd="0" presId="urn:microsoft.com/office/officeart/2016/7/layout/BasicLinearProcessNumbered"/>
    <dgm:cxn modelId="{F5A1E654-BEA0-45F8-A0CB-43E91D642A2D}" type="presParOf" srcId="{A61001D4-CBB6-48B9-B3DC-06BD9D46FB0E}" destId="{7AFD90E4-5597-459E-BC0C-9C026B2BD275}" srcOrd="2" destOrd="0" presId="urn:microsoft.com/office/officeart/2016/7/layout/BasicLinearProcessNumbered"/>
    <dgm:cxn modelId="{9B5D63C8-5D35-43E5-AFBB-D885CDB427DC}" type="presParOf" srcId="{A61001D4-CBB6-48B9-B3DC-06BD9D46FB0E}" destId="{36482A1A-079A-412C-8536-E3D2AB0933F2}"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59140D-53C1-41A8-8655-DF9FD58D440B}"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72767C8-1B3E-4C22-B959-2883483A504E}">
      <dgm:prSet/>
      <dgm:spPr/>
      <dgm:t>
        <a:bodyPr/>
        <a:lstStyle/>
        <a:p>
          <a:pPr>
            <a:lnSpc>
              <a:spcPct val="100000"/>
            </a:lnSpc>
          </a:pPr>
          <a:r>
            <a:rPr lang="en-GB"/>
            <a:t>.NET Core 3 moves away from JSON.NET and uses the new built in System.Text.Json for performance reasons. </a:t>
          </a:r>
          <a:endParaRPr lang="en-US" dirty="0"/>
        </a:p>
      </dgm:t>
    </dgm:pt>
    <dgm:pt modelId="{2F778AB4-F5D3-458D-8B55-A96FEC5A8762}" type="parTrans" cxnId="{44459B6E-8876-4136-B785-8ADD2E4FD296}">
      <dgm:prSet/>
      <dgm:spPr/>
      <dgm:t>
        <a:bodyPr/>
        <a:lstStyle/>
        <a:p>
          <a:endParaRPr lang="en-US"/>
        </a:p>
      </dgm:t>
    </dgm:pt>
    <dgm:pt modelId="{04601BA5-0FAC-4D1B-AB68-45084AA792E1}" type="sibTrans" cxnId="{44459B6E-8876-4136-B785-8ADD2E4FD296}">
      <dgm:prSet/>
      <dgm:spPr/>
      <dgm:t>
        <a:bodyPr/>
        <a:lstStyle/>
        <a:p>
          <a:pPr>
            <a:lnSpc>
              <a:spcPct val="100000"/>
            </a:lnSpc>
          </a:pPr>
          <a:endParaRPr lang="en-US"/>
        </a:p>
      </dgm:t>
    </dgm:pt>
    <dgm:pt modelId="{AFD45963-5414-4E84-B4BA-0B4444601426}">
      <dgm:prSet/>
      <dgm:spPr/>
      <dgm:t>
        <a:bodyPr/>
        <a:lstStyle/>
        <a:p>
          <a:pPr>
            <a:lnSpc>
              <a:spcPct val="100000"/>
            </a:lnSpc>
          </a:pPr>
          <a:r>
            <a:rPr lang="en-GB"/>
            <a:t>This built in serializer has many flaws and gaps to be filled. </a:t>
          </a:r>
          <a:endParaRPr lang="en-US" dirty="0"/>
        </a:p>
      </dgm:t>
    </dgm:pt>
    <dgm:pt modelId="{859DE9F2-87F0-45C5-A40C-966D58D69A19}" type="parTrans" cxnId="{B9122172-4792-41D3-B0F6-3F6A00412F78}">
      <dgm:prSet/>
      <dgm:spPr/>
      <dgm:t>
        <a:bodyPr/>
        <a:lstStyle/>
        <a:p>
          <a:endParaRPr lang="en-US"/>
        </a:p>
      </dgm:t>
    </dgm:pt>
    <dgm:pt modelId="{9E218080-FD29-4B22-9D58-A68529A73A0B}" type="sibTrans" cxnId="{B9122172-4792-41D3-B0F6-3F6A00412F78}">
      <dgm:prSet/>
      <dgm:spPr/>
      <dgm:t>
        <a:bodyPr/>
        <a:lstStyle/>
        <a:p>
          <a:pPr>
            <a:lnSpc>
              <a:spcPct val="100000"/>
            </a:lnSpc>
          </a:pPr>
          <a:endParaRPr lang="en-US"/>
        </a:p>
      </dgm:t>
    </dgm:pt>
    <dgm:pt modelId="{D48E3E11-EA30-430B-BD19-0DBF2BEC5C34}">
      <dgm:prSet/>
      <dgm:spPr/>
      <dgm:t>
        <a:bodyPr/>
        <a:lstStyle/>
        <a:p>
          <a:pPr>
            <a:lnSpc>
              <a:spcPct val="100000"/>
            </a:lnSpc>
          </a:pPr>
          <a:r>
            <a:rPr lang="en-GB"/>
            <a:t>One of which is an inability to serialize TimeSpans.</a:t>
          </a:r>
          <a:endParaRPr lang="en-US"/>
        </a:p>
      </dgm:t>
    </dgm:pt>
    <dgm:pt modelId="{B7A5F6E4-048B-4822-A933-3DF808AAB12C}" type="parTrans" cxnId="{5B01571F-1854-4B14-9671-C5F31701E7C2}">
      <dgm:prSet/>
      <dgm:spPr/>
      <dgm:t>
        <a:bodyPr/>
        <a:lstStyle/>
        <a:p>
          <a:endParaRPr lang="en-US"/>
        </a:p>
      </dgm:t>
    </dgm:pt>
    <dgm:pt modelId="{3C70A69B-C02E-42A4-8A9B-D9E34EE1FD8F}" type="sibTrans" cxnId="{5B01571F-1854-4B14-9671-C5F31701E7C2}">
      <dgm:prSet/>
      <dgm:spPr/>
      <dgm:t>
        <a:bodyPr/>
        <a:lstStyle/>
        <a:p>
          <a:pPr>
            <a:lnSpc>
              <a:spcPct val="100000"/>
            </a:lnSpc>
          </a:pPr>
          <a:endParaRPr lang="en-US"/>
        </a:p>
      </dgm:t>
    </dgm:pt>
    <dgm:pt modelId="{9FB7C111-9BFD-4A21-8C33-66DDC0071F9E}">
      <dgm:prSet/>
      <dgm:spPr/>
      <dgm:t>
        <a:bodyPr/>
        <a:lstStyle/>
        <a:p>
          <a:pPr>
            <a:lnSpc>
              <a:spcPct val="100000"/>
            </a:lnSpc>
          </a:pPr>
          <a:r>
            <a:rPr lang="en-GB"/>
            <a:t>Should be permanently fixed in v6.0 </a:t>
          </a:r>
          <a:endParaRPr lang="en-US" dirty="0"/>
        </a:p>
      </dgm:t>
    </dgm:pt>
    <dgm:pt modelId="{CD7B80F2-19EF-46F7-9D87-5E2406F6DF84}" type="parTrans" cxnId="{724FDE69-1AE7-4548-BEDA-358F7D3F591A}">
      <dgm:prSet/>
      <dgm:spPr/>
      <dgm:t>
        <a:bodyPr/>
        <a:lstStyle/>
        <a:p>
          <a:endParaRPr lang="en-US"/>
        </a:p>
      </dgm:t>
    </dgm:pt>
    <dgm:pt modelId="{F9B60268-A711-4BBB-AF23-8300704F5EA3}" type="sibTrans" cxnId="{724FDE69-1AE7-4548-BEDA-358F7D3F591A}">
      <dgm:prSet/>
      <dgm:spPr/>
      <dgm:t>
        <a:bodyPr/>
        <a:lstStyle/>
        <a:p>
          <a:endParaRPr lang="en-US"/>
        </a:p>
      </dgm:t>
    </dgm:pt>
    <dgm:pt modelId="{F1C6D0AC-5C19-49AA-9E69-7D56C551013A}" type="pres">
      <dgm:prSet presAssocID="{0759140D-53C1-41A8-8655-DF9FD58D440B}" presName="root" presStyleCnt="0">
        <dgm:presLayoutVars>
          <dgm:dir/>
          <dgm:resizeHandles val="exact"/>
        </dgm:presLayoutVars>
      </dgm:prSet>
      <dgm:spPr/>
    </dgm:pt>
    <dgm:pt modelId="{7D6EDEDE-9FDE-4A50-871E-8C871A9D6B05}" type="pres">
      <dgm:prSet presAssocID="{0759140D-53C1-41A8-8655-DF9FD58D440B}" presName="container" presStyleCnt="0">
        <dgm:presLayoutVars>
          <dgm:dir/>
          <dgm:resizeHandles val="exact"/>
        </dgm:presLayoutVars>
      </dgm:prSet>
      <dgm:spPr/>
    </dgm:pt>
    <dgm:pt modelId="{4B4E45F6-C7E0-4A0F-AD97-7B5F09398ECE}" type="pres">
      <dgm:prSet presAssocID="{772767C8-1B3E-4C22-B959-2883483A504E}" presName="compNode" presStyleCnt="0"/>
      <dgm:spPr/>
    </dgm:pt>
    <dgm:pt modelId="{43D06FFA-40F5-442C-ABD9-79F314802566}" type="pres">
      <dgm:prSet presAssocID="{772767C8-1B3E-4C22-B959-2883483A504E}" presName="iconBgRect" presStyleLbl="bgShp" presStyleIdx="0" presStyleCnt="4"/>
      <dgm:spPr/>
    </dgm:pt>
    <dgm:pt modelId="{409AE28D-154B-484C-90AE-DE7E67F48C0C}" type="pres">
      <dgm:prSet presAssocID="{772767C8-1B3E-4C22-B959-2883483A504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9834366A-D2F8-4843-920D-33380304C41A}" type="pres">
      <dgm:prSet presAssocID="{772767C8-1B3E-4C22-B959-2883483A504E}" presName="spaceRect" presStyleCnt="0"/>
      <dgm:spPr/>
    </dgm:pt>
    <dgm:pt modelId="{B7D72315-28D2-42DC-9C29-7CC78A70A319}" type="pres">
      <dgm:prSet presAssocID="{772767C8-1B3E-4C22-B959-2883483A504E}" presName="textRect" presStyleLbl="revTx" presStyleIdx="0" presStyleCnt="4">
        <dgm:presLayoutVars>
          <dgm:chMax val="1"/>
          <dgm:chPref val="1"/>
        </dgm:presLayoutVars>
      </dgm:prSet>
      <dgm:spPr/>
    </dgm:pt>
    <dgm:pt modelId="{E2BF988C-4FB0-400A-A6F5-3E5DAAA27958}" type="pres">
      <dgm:prSet presAssocID="{04601BA5-0FAC-4D1B-AB68-45084AA792E1}" presName="sibTrans" presStyleLbl="sibTrans2D1" presStyleIdx="0" presStyleCnt="0"/>
      <dgm:spPr/>
    </dgm:pt>
    <dgm:pt modelId="{F73A19C1-21A6-44CC-BC71-8592016EEEF1}" type="pres">
      <dgm:prSet presAssocID="{AFD45963-5414-4E84-B4BA-0B4444601426}" presName="compNode" presStyleCnt="0"/>
      <dgm:spPr/>
    </dgm:pt>
    <dgm:pt modelId="{F314A59E-0938-4F27-8BD8-3AE803F9796B}" type="pres">
      <dgm:prSet presAssocID="{AFD45963-5414-4E84-B4BA-0B4444601426}" presName="iconBgRect" presStyleLbl="bgShp" presStyleIdx="1" presStyleCnt="4"/>
      <dgm:spPr/>
    </dgm:pt>
    <dgm:pt modelId="{C4D23548-F361-4E8D-AEFC-4F9162EC74C8}" type="pres">
      <dgm:prSet presAssocID="{AFD45963-5414-4E84-B4BA-0B444460142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C77567B9-236B-48B8-81A0-1D8EDDE974FB}" type="pres">
      <dgm:prSet presAssocID="{AFD45963-5414-4E84-B4BA-0B4444601426}" presName="spaceRect" presStyleCnt="0"/>
      <dgm:spPr/>
    </dgm:pt>
    <dgm:pt modelId="{F8C5B808-1676-415A-9DA7-1282A2352156}" type="pres">
      <dgm:prSet presAssocID="{AFD45963-5414-4E84-B4BA-0B4444601426}" presName="textRect" presStyleLbl="revTx" presStyleIdx="1" presStyleCnt="4">
        <dgm:presLayoutVars>
          <dgm:chMax val="1"/>
          <dgm:chPref val="1"/>
        </dgm:presLayoutVars>
      </dgm:prSet>
      <dgm:spPr/>
    </dgm:pt>
    <dgm:pt modelId="{F527E7ED-83EA-494E-80D5-4FBDD152FFBD}" type="pres">
      <dgm:prSet presAssocID="{9E218080-FD29-4B22-9D58-A68529A73A0B}" presName="sibTrans" presStyleLbl="sibTrans2D1" presStyleIdx="0" presStyleCnt="0"/>
      <dgm:spPr/>
    </dgm:pt>
    <dgm:pt modelId="{EBDDD89B-0C30-4E16-97CD-49473EFEB125}" type="pres">
      <dgm:prSet presAssocID="{D48E3E11-EA30-430B-BD19-0DBF2BEC5C34}" presName="compNode" presStyleCnt="0"/>
      <dgm:spPr/>
    </dgm:pt>
    <dgm:pt modelId="{B1AAC88C-291A-4D2A-9F9F-5DBFE4270EA2}" type="pres">
      <dgm:prSet presAssocID="{D48E3E11-EA30-430B-BD19-0DBF2BEC5C34}" presName="iconBgRect" presStyleLbl="bgShp" presStyleIdx="2" presStyleCnt="4"/>
      <dgm:spPr/>
    </dgm:pt>
    <dgm:pt modelId="{9EB03BBF-0554-45C3-8432-4121A7FF6937}" type="pres">
      <dgm:prSet presAssocID="{D48E3E11-EA30-430B-BD19-0DBF2BEC5C3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7966903E-9EDC-408E-9A9B-CF534D61EC8F}" type="pres">
      <dgm:prSet presAssocID="{D48E3E11-EA30-430B-BD19-0DBF2BEC5C34}" presName="spaceRect" presStyleCnt="0"/>
      <dgm:spPr/>
    </dgm:pt>
    <dgm:pt modelId="{B306B255-3088-4B84-B225-0461C5E45EF6}" type="pres">
      <dgm:prSet presAssocID="{D48E3E11-EA30-430B-BD19-0DBF2BEC5C34}" presName="textRect" presStyleLbl="revTx" presStyleIdx="2" presStyleCnt="4">
        <dgm:presLayoutVars>
          <dgm:chMax val="1"/>
          <dgm:chPref val="1"/>
        </dgm:presLayoutVars>
      </dgm:prSet>
      <dgm:spPr/>
    </dgm:pt>
    <dgm:pt modelId="{EC21E855-9492-4A28-BA10-1EA350EA6564}" type="pres">
      <dgm:prSet presAssocID="{3C70A69B-C02E-42A4-8A9B-D9E34EE1FD8F}" presName="sibTrans" presStyleLbl="sibTrans2D1" presStyleIdx="0" presStyleCnt="0"/>
      <dgm:spPr/>
    </dgm:pt>
    <dgm:pt modelId="{9371415E-F12A-48D4-9AC7-B1C3DEE6AC73}" type="pres">
      <dgm:prSet presAssocID="{9FB7C111-9BFD-4A21-8C33-66DDC0071F9E}" presName="compNode" presStyleCnt="0"/>
      <dgm:spPr/>
    </dgm:pt>
    <dgm:pt modelId="{ACCE6C86-AF09-4AEC-A2B3-4E3CB46410B6}" type="pres">
      <dgm:prSet presAssocID="{9FB7C111-9BFD-4A21-8C33-66DDC0071F9E}" presName="iconBgRect" presStyleLbl="bgShp" presStyleIdx="3" presStyleCnt="4"/>
      <dgm:spPr/>
    </dgm:pt>
    <dgm:pt modelId="{6B9067DB-7F32-49AA-B10B-CBC40C06D7DD}" type="pres">
      <dgm:prSet presAssocID="{9FB7C111-9BFD-4A21-8C33-66DDC0071F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re"/>
        </a:ext>
      </dgm:extLst>
    </dgm:pt>
    <dgm:pt modelId="{C75D118B-E7FD-46EE-B75A-D8FAB47A9B65}" type="pres">
      <dgm:prSet presAssocID="{9FB7C111-9BFD-4A21-8C33-66DDC0071F9E}" presName="spaceRect" presStyleCnt="0"/>
      <dgm:spPr/>
    </dgm:pt>
    <dgm:pt modelId="{8D68295D-94D4-48E5-9569-6E2D68018BD7}" type="pres">
      <dgm:prSet presAssocID="{9FB7C111-9BFD-4A21-8C33-66DDC0071F9E}" presName="textRect" presStyleLbl="revTx" presStyleIdx="3" presStyleCnt="4">
        <dgm:presLayoutVars>
          <dgm:chMax val="1"/>
          <dgm:chPref val="1"/>
        </dgm:presLayoutVars>
      </dgm:prSet>
      <dgm:spPr/>
    </dgm:pt>
  </dgm:ptLst>
  <dgm:cxnLst>
    <dgm:cxn modelId="{5B01571F-1854-4B14-9671-C5F31701E7C2}" srcId="{0759140D-53C1-41A8-8655-DF9FD58D440B}" destId="{D48E3E11-EA30-430B-BD19-0DBF2BEC5C34}" srcOrd="2" destOrd="0" parTransId="{B7A5F6E4-048B-4822-A933-3DF808AAB12C}" sibTransId="{3C70A69B-C02E-42A4-8A9B-D9E34EE1FD8F}"/>
    <dgm:cxn modelId="{5A71C12E-1815-4BB3-AA84-7CA1D48D447A}" type="presOf" srcId="{D48E3E11-EA30-430B-BD19-0DBF2BEC5C34}" destId="{B306B255-3088-4B84-B225-0461C5E45EF6}" srcOrd="0" destOrd="0" presId="urn:microsoft.com/office/officeart/2018/2/layout/IconCircleList"/>
    <dgm:cxn modelId="{724FDE69-1AE7-4548-BEDA-358F7D3F591A}" srcId="{0759140D-53C1-41A8-8655-DF9FD58D440B}" destId="{9FB7C111-9BFD-4A21-8C33-66DDC0071F9E}" srcOrd="3" destOrd="0" parTransId="{CD7B80F2-19EF-46F7-9D87-5E2406F6DF84}" sibTransId="{F9B60268-A711-4BBB-AF23-8300704F5EA3}"/>
    <dgm:cxn modelId="{F2BB344A-49EE-4D58-8C11-416FC81998BD}" type="presOf" srcId="{AFD45963-5414-4E84-B4BA-0B4444601426}" destId="{F8C5B808-1676-415A-9DA7-1282A2352156}" srcOrd="0" destOrd="0" presId="urn:microsoft.com/office/officeart/2018/2/layout/IconCircleList"/>
    <dgm:cxn modelId="{2CEFD96B-5FC1-40BA-86F1-502CB3AEDE9D}" type="presOf" srcId="{9FB7C111-9BFD-4A21-8C33-66DDC0071F9E}" destId="{8D68295D-94D4-48E5-9569-6E2D68018BD7}" srcOrd="0" destOrd="0" presId="urn:microsoft.com/office/officeart/2018/2/layout/IconCircleList"/>
    <dgm:cxn modelId="{44459B6E-8876-4136-B785-8ADD2E4FD296}" srcId="{0759140D-53C1-41A8-8655-DF9FD58D440B}" destId="{772767C8-1B3E-4C22-B959-2883483A504E}" srcOrd="0" destOrd="0" parTransId="{2F778AB4-F5D3-458D-8B55-A96FEC5A8762}" sibTransId="{04601BA5-0FAC-4D1B-AB68-45084AA792E1}"/>
    <dgm:cxn modelId="{CE10BB4F-0AAF-4202-A599-24F06D85821F}" type="presOf" srcId="{04601BA5-0FAC-4D1B-AB68-45084AA792E1}" destId="{E2BF988C-4FB0-400A-A6F5-3E5DAAA27958}" srcOrd="0" destOrd="0" presId="urn:microsoft.com/office/officeart/2018/2/layout/IconCircleList"/>
    <dgm:cxn modelId="{4E42E571-3914-48A4-AFF7-D87F15A4C77E}" type="presOf" srcId="{0759140D-53C1-41A8-8655-DF9FD58D440B}" destId="{F1C6D0AC-5C19-49AA-9E69-7D56C551013A}" srcOrd="0" destOrd="0" presId="urn:microsoft.com/office/officeart/2018/2/layout/IconCircleList"/>
    <dgm:cxn modelId="{B9122172-4792-41D3-B0F6-3F6A00412F78}" srcId="{0759140D-53C1-41A8-8655-DF9FD58D440B}" destId="{AFD45963-5414-4E84-B4BA-0B4444601426}" srcOrd="1" destOrd="0" parTransId="{859DE9F2-87F0-45C5-A40C-966D58D69A19}" sibTransId="{9E218080-FD29-4B22-9D58-A68529A73A0B}"/>
    <dgm:cxn modelId="{8504DC87-4143-45B7-90FA-F6C2100C1F61}" type="presOf" srcId="{3C70A69B-C02E-42A4-8A9B-D9E34EE1FD8F}" destId="{EC21E855-9492-4A28-BA10-1EA350EA6564}" srcOrd="0" destOrd="0" presId="urn:microsoft.com/office/officeart/2018/2/layout/IconCircleList"/>
    <dgm:cxn modelId="{AA5611BF-2AD8-4342-B72B-B86D8BD33F1A}" type="presOf" srcId="{772767C8-1B3E-4C22-B959-2883483A504E}" destId="{B7D72315-28D2-42DC-9C29-7CC78A70A319}" srcOrd="0" destOrd="0" presId="urn:microsoft.com/office/officeart/2018/2/layout/IconCircleList"/>
    <dgm:cxn modelId="{23A12AD0-1F79-4A46-AB92-902071F63B4C}" type="presOf" srcId="{9E218080-FD29-4B22-9D58-A68529A73A0B}" destId="{F527E7ED-83EA-494E-80D5-4FBDD152FFBD}" srcOrd="0" destOrd="0" presId="urn:microsoft.com/office/officeart/2018/2/layout/IconCircleList"/>
    <dgm:cxn modelId="{422012B0-E049-48B9-80A6-69E9F0C525BE}" type="presParOf" srcId="{F1C6D0AC-5C19-49AA-9E69-7D56C551013A}" destId="{7D6EDEDE-9FDE-4A50-871E-8C871A9D6B05}" srcOrd="0" destOrd="0" presId="urn:microsoft.com/office/officeart/2018/2/layout/IconCircleList"/>
    <dgm:cxn modelId="{7076EA38-ED96-4F8B-B2EC-8F9809947024}" type="presParOf" srcId="{7D6EDEDE-9FDE-4A50-871E-8C871A9D6B05}" destId="{4B4E45F6-C7E0-4A0F-AD97-7B5F09398ECE}" srcOrd="0" destOrd="0" presId="urn:microsoft.com/office/officeart/2018/2/layout/IconCircleList"/>
    <dgm:cxn modelId="{E8BD20CB-3BF3-4D82-9577-DE9F8936EAAE}" type="presParOf" srcId="{4B4E45F6-C7E0-4A0F-AD97-7B5F09398ECE}" destId="{43D06FFA-40F5-442C-ABD9-79F314802566}" srcOrd="0" destOrd="0" presId="urn:microsoft.com/office/officeart/2018/2/layout/IconCircleList"/>
    <dgm:cxn modelId="{EED06614-55F6-4B32-96CD-D72E8B57E46B}" type="presParOf" srcId="{4B4E45F6-C7E0-4A0F-AD97-7B5F09398ECE}" destId="{409AE28D-154B-484C-90AE-DE7E67F48C0C}" srcOrd="1" destOrd="0" presId="urn:microsoft.com/office/officeart/2018/2/layout/IconCircleList"/>
    <dgm:cxn modelId="{A0C7DBF0-6060-4C4A-BED2-EBC94A5462EB}" type="presParOf" srcId="{4B4E45F6-C7E0-4A0F-AD97-7B5F09398ECE}" destId="{9834366A-D2F8-4843-920D-33380304C41A}" srcOrd="2" destOrd="0" presId="urn:microsoft.com/office/officeart/2018/2/layout/IconCircleList"/>
    <dgm:cxn modelId="{63FE7BF6-DDA9-427B-8A60-CAAFF7F4A57A}" type="presParOf" srcId="{4B4E45F6-C7E0-4A0F-AD97-7B5F09398ECE}" destId="{B7D72315-28D2-42DC-9C29-7CC78A70A319}" srcOrd="3" destOrd="0" presId="urn:microsoft.com/office/officeart/2018/2/layout/IconCircleList"/>
    <dgm:cxn modelId="{D08F36B7-983F-4F26-8DBA-355DB7E8833E}" type="presParOf" srcId="{7D6EDEDE-9FDE-4A50-871E-8C871A9D6B05}" destId="{E2BF988C-4FB0-400A-A6F5-3E5DAAA27958}" srcOrd="1" destOrd="0" presId="urn:microsoft.com/office/officeart/2018/2/layout/IconCircleList"/>
    <dgm:cxn modelId="{673D0737-C56D-474A-B3A4-68CD41854FB0}" type="presParOf" srcId="{7D6EDEDE-9FDE-4A50-871E-8C871A9D6B05}" destId="{F73A19C1-21A6-44CC-BC71-8592016EEEF1}" srcOrd="2" destOrd="0" presId="urn:microsoft.com/office/officeart/2018/2/layout/IconCircleList"/>
    <dgm:cxn modelId="{E405EF2C-BBA8-4B7D-AED5-C6BEE8E5A43E}" type="presParOf" srcId="{F73A19C1-21A6-44CC-BC71-8592016EEEF1}" destId="{F314A59E-0938-4F27-8BD8-3AE803F9796B}" srcOrd="0" destOrd="0" presId="urn:microsoft.com/office/officeart/2018/2/layout/IconCircleList"/>
    <dgm:cxn modelId="{2C442ABD-B977-4EEB-9CAE-56EA8EC4B668}" type="presParOf" srcId="{F73A19C1-21A6-44CC-BC71-8592016EEEF1}" destId="{C4D23548-F361-4E8D-AEFC-4F9162EC74C8}" srcOrd="1" destOrd="0" presId="urn:microsoft.com/office/officeart/2018/2/layout/IconCircleList"/>
    <dgm:cxn modelId="{AFC75361-A4EA-4EDD-B5AB-0B247F138FA9}" type="presParOf" srcId="{F73A19C1-21A6-44CC-BC71-8592016EEEF1}" destId="{C77567B9-236B-48B8-81A0-1D8EDDE974FB}" srcOrd="2" destOrd="0" presId="urn:microsoft.com/office/officeart/2018/2/layout/IconCircleList"/>
    <dgm:cxn modelId="{D5F463B7-0738-415C-9C5A-3BFF243E6DDC}" type="presParOf" srcId="{F73A19C1-21A6-44CC-BC71-8592016EEEF1}" destId="{F8C5B808-1676-415A-9DA7-1282A2352156}" srcOrd="3" destOrd="0" presId="urn:microsoft.com/office/officeart/2018/2/layout/IconCircleList"/>
    <dgm:cxn modelId="{25C60DC9-71E8-41F9-9E1F-89AFBBFB071E}" type="presParOf" srcId="{7D6EDEDE-9FDE-4A50-871E-8C871A9D6B05}" destId="{F527E7ED-83EA-494E-80D5-4FBDD152FFBD}" srcOrd="3" destOrd="0" presId="urn:microsoft.com/office/officeart/2018/2/layout/IconCircleList"/>
    <dgm:cxn modelId="{441010D8-A831-4192-A27D-316FADE79264}" type="presParOf" srcId="{7D6EDEDE-9FDE-4A50-871E-8C871A9D6B05}" destId="{EBDDD89B-0C30-4E16-97CD-49473EFEB125}" srcOrd="4" destOrd="0" presId="urn:microsoft.com/office/officeart/2018/2/layout/IconCircleList"/>
    <dgm:cxn modelId="{50E59ABD-0595-4125-A8A1-F8D9E08F38F4}" type="presParOf" srcId="{EBDDD89B-0C30-4E16-97CD-49473EFEB125}" destId="{B1AAC88C-291A-4D2A-9F9F-5DBFE4270EA2}" srcOrd="0" destOrd="0" presId="urn:microsoft.com/office/officeart/2018/2/layout/IconCircleList"/>
    <dgm:cxn modelId="{42D98FD0-D14C-4A61-AE7D-AAE441EE61CE}" type="presParOf" srcId="{EBDDD89B-0C30-4E16-97CD-49473EFEB125}" destId="{9EB03BBF-0554-45C3-8432-4121A7FF6937}" srcOrd="1" destOrd="0" presId="urn:microsoft.com/office/officeart/2018/2/layout/IconCircleList"/>
    <dgm:cxn modelId="{07083846-56E8-49A6-9787-8450A27E8BB0}" type="presParOf" srcId="{EBDDD89B-0C30-4E16-97CD-49473EFEB125}" destId="{7966903E-9EDC-408E-9A9B-CF534D61EC8F}" srcOrd="2" destOrd="0" presId="urn:microsoft.com/office/officeart/2018/2/layout/IconCircleList"/>
    <dgm:cxn modelId="{2FD882D5-4132-4AA1-BD28-DCE134A12C57}" type="presParOf" srcId="{EBDDD89B-0C30-4E16-97CD-49473EFEB125}" destId="{B306B255-3088-4B84-B225-0461C5E45EF6}" srcOrd="3" destOrd="0" presId="urn:microsoft.com/office/officeart/2018/2/layout/IconCircleList"/>
    <dgm:cxn modelId="{0E5BE22C-DCCF-454C-B9B1-B7F2FE89F9EF}" type="presParOf" srcId="{7D6EDEDE-9FDE-4A50-871E-8C871A9D6B05}" destId="{EC21E855-9492-4A28-BA10-1EA350EA6564}" srcOrd="5" destOrd="0" presId="urn:microsoft.com/office/officeart/2018/2/layout/IconCircleList"/>
    <dgm:cxn modelId="{F1BC99F8-3D5F-40DB-9B4E-FEB2AE7891A1}" type="presParOf" srcId="{7D6EDEDE-9FDE-4A50-871E-8C871A9D6B05}" destId="{9371415E-F12A-48D4-9AC7-B1C3DEE6AC73}" srcOrd="6" destOrd="0" presId="urn:microsoft.com/office/officeart/2018/2/layout/IconCircleList"/>
    <dgm:cxn modelId="{080388AB-0899-4C41-AB67-A69F14567010}" type="presParOf" srcId="{9371415E-F12A-48D4-9AC7-B1C3DEE6AC73}" destId="{ACCE6C86-AF09-4AEC-A2B3-4E3CB46410B6}" srcOrd="0" destOrd="0" presId="urn:microsoft.com/office/officeart/2018/2/layout/IconCircleList"/>
    <dgm:cxn modelId="{15A33D14-2F21-4CCA-8DDC-FD5931D48A82}" type="presParOf" srcId="{9371415E-F12A-48D4-9AC7-B1C3DEE6AC73}" destId="{6B9067DB-7F32-49AA-B10B-CBC40C06D7DD}" srcOrd="1" destOrd="0" presId="urn:microsoft.com/office/officeart/2018/2/layout/IconCircleList"/>
    <dgm:cxn modelId="{9314F5BC-3741-4440-8211-89A374414F07}" type="presParOf" srcId="{9371415E-F12A-48D4-9AC7-B1C3DEE6AC73}" destId="{C75D118B-E7FD-46EE-B75A-D8FAB47A9B65}" srcOrd="2" destOrd="0" presId="urn:microsoft.com/office/officeart/2018/2/layout/IconCircleList"/>
    <dgm:cxn modelId="{FA72D2B8-095B-43D4-A7EA-1DD1AAB52478}" type="presParOf" srcId="{9371415E-F12A-48D4-9AC7-B1C3DEE6AC73}" destId="{8D68295D-94D4-48E5-9569-6E2D68018BD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59140D-53C1-41A8-8655-DF9FD58D440B}"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772767C8-1B3E-4C22-B959-2883483A504E}">
      <dgm:prSet custT="1"/>
      <dgm:spPr/>
      <dgm:t>
        <a:bodyPr/>
        <a:lstStyle/>
        <a:p>
          <a:pPr>
            <a:lnSpc>
              <a:spcPct val="100000"/>
            </a:lnSpc>
            <a:defRPr cap="all"/>
          </a:pPr>
          <a:r>
            <a:rPr lang="en-GB" sz="1800" dirty="0">
              <a:latin typeface="Century Gothic" panose="020B0502020202020204" pitchFamily="34" charset="0"/>
            </a:rPr>
            <a:t>.NET Core was notorious for having “pubternal” APIS</a:t>
          </a:r>
          <a:endParaRPr lang="en-US" sz="1800" dirty="0">
            <a:latin typeface="Century Gothic" panose="020B0502020202020204" pitchFamily="34" charset="0"/>
          </a:endParaRPr>
        </a:p>
      </dgm:t>
    </dgm:pt>
    <dgm:pt modelId="{2F778AB4-F5D3-458D-8B55-A96FEC5A8762}" type="parTrans" cxnId="{44459B6E-8876-4136-B785-8ADD2E4FD296}">
      <dgm:prSet/>
      <dgm:spPr/>
      <dgm:t>
        <a:bodyPr/>
        <a:lstStyle/>
        <a:p>
          <a:endParaRPr lang="en-US" sz="2800">
            <a:latin typeface="Century Gothic" panose="020B0502020202020204" pitchFamily="34" charset="0"/>
          </a:endParaRPr>
        </a:p>
      </dgm:t>
    </dgm:pt>
    <dgm:pt modelId="{04601BA5-0FAC-4D1B-AB68-45084AA792E1}" type="sibTrans" cxnId="{44459B6E-8876-4136-B785-8ADD2E4FD296}">
      <dgm:prSet/>
      <dgm:spPr/>
      <dgm:t>
        <a:bodyPr/>
        <a:lstStyle/>
        <a:p>
          <a:endParaRPr lang="en-US" sz="2800">
            <a:latin typeface="Century Gothic" panose="020B0502020202020204" pitchFamily="34" charset="0"/>
          </a:endParaRPr>
        </a:p>
      </dgm:t>
    </dgm:pt>
    <dgm:pt modelId="{AFD45963-5414-4E84-B4BA-0B4444601426}">
      <dgm:prSet custT="1"/>
      <dgm:spPr/>
      <dgm:t>
        <a:bodyPr/>
        <a:lstStyle/>
        <a:p>
          <a:pPr>
            <a:lnSpc>
              <a:spcPct val="100000"/>
            </a:lnSpc>
            <a:defRPr cap="all"/>
          </a:pPr>
          <a:r>
            <a:rPr lang="en-GB" sz="1800">
              <a:latin typeface="Century Gothic" panose="020B0502020202020204" pitchFamily="34" charset="0"/>
            </a:rPr>
            <a:t>These were public classes in an “internal” namespace</a:t>
          </a:r>
          <a:endParaRPr lang="en-US" sz="1800">
            <a:latin typeface="Century Gothic" panose="020B0502020202020204" pitchFamily="34" charset="0"/>
          </a:endParaRPr>
        </a:p>
      </dgm:t>
    </dgm:pt>
    <dgm:pt modelId="{859DE9F2-87F0-45C5-A40C-966D58D69A19}" type="parTrans" cxnId="{B9122172-4792-41D3-B0F6-3F6A00412F78}">
      <dgm:prSet/>
      <dgm:spPr/>
      <dgm:t>
        <a:bodyPr/>
        <a:lstStyle/>
        <a:p>
          <a:endParaRPr lang="en-US" sz="2800">
            <a:latin typeface="Century Gothic" panose="020B0502020202020204" pitchFamily="34" charset="0"/>
          </a:endParaRPr>
        </a:p>
      </dgm:t>
    </dgm:pt>
    <dgm:pt modelId="{9E218080-FD29-4B22-9D58-A68529A73A0B}" type="sibTrans" cxnId="{B9122172-4792-41D3-B0F6-3F6A00412F78}">
      <dgm:prSet/>
      <dgm:spPr/>
      <dgm:t>
        <a:bodyPr/>
        <a:lstStyle/>
        <a:p>
          <a:endParaRPr lang="en-US" sz="2800">
            <a:latin typeface="Century Gothic" panose="020B0502020202020204" pitchFamily="34" charset="0"/>
          </a:endParaRPr>
        </a:p>
      </dgm:t>
    </dgm:pt>
    <dgm:pt modelId="{D48E3E11-EA30-430B-BD19-0DBF2BEC5C34}">
      <dgm:prSet custT="1"/>
      <dgm:spPr/>
      <dgm:t>
        <a:bodyPr/>
        <a:lstStyle/>
        <a:p>
          <a:pPr>
            <a:lnSpc>
              <a:spcPct val="100000"/>
            </a:lnSpc>
            <a:defRPr cap="all"/>
          </a:pPr>
          <a:r>
            <a:rPr lang="en-GB" sz="1800" dirty="0">
              <a:latin typeface="Century Gothic" panose="020B0502020202020204" pitchFamily="34" charset="0"/>
            </a:rPr>
            <a:t>This access modifier has now been changed to internal</a:t>
          </a:r>
          <a:endParaRPr lang="en-US" sz="1800" dirty="0">
            <a:latin typeface="Century Gothic" panose="020B0502020202020204" pitchFamily="34" charset="0"/>
          </a:endParaRPr>
        </a:p>
      </dgm:t>
    </dgm:pt>
    <dgm:pt modelId="{B7A5F6E4-048B-4822-A933-3DF808AAB12C}" type="parTrans" cxnId="{5B01571F-1854-4B14-9671-C5F31701E7C2}">
      <dgm:prSet/>
      <dgm:spPr/>
      <dgm:t>
        <a:bodyPr/>
        <a:lstStyle/>
        <a:p>
          <a:endParaRPr lang="en-US" sz="2800">
            <a:latin typeface="Century Gothic" panose="020B0502020202020204" pitchFamily="34" charset="0"/>
          </a:endParaRPr>
        </a:p>
      </dgm:t>
    </dgm:pt>
    <dgm:pt modelId="{3C70A69B-C02E-42A4-8A9B-D9E34EE1FD8F}" type="sibTrans" cxnId="{5B01571F-1854-4B14-9671-C5F31701E7C2}">
      <dgm:prSet/>
      <dgm:spPr/>
      <dgm:t>
        <a:bodyPr/>
        <a:lstStyle/>
        <a:p>
          <a:endParaRPr lang="en-US" sz="2800">
            <a:latin typeface="Century Gothic" panose="020B0502020202020204" pitchFamily="34" charset="0"/>
          </a:endParaRPr>
        </a:p>
      </dgm:t>
    </dgm:pt>
    <dgm:pt modelId="{9FB7C111-9BFD-4A21-8C33-66DDC0071F9E}">
      <dgm:prSet custT="1"/>
      <dgm:spPr/>
      <dgm:t>
        <a:bodyPr/>
        <a:lstStyle/>
        <a:p>
          <a:pPr>
            <a:lnSpc>
              <a:spcPct val="100000"/>
            </a:lnSpc>
            <a:defRPr cap="all"/>
          </a:pPr>
          <a:r>
            <a:rPr lang="en-GB" sz="1800">
              <a:latin typeface="Century Gothic" panose="020B0502020202020204" pitchFamily="34" charset="0"/>
            </a:rPr>
            <a:t>Meaning a lot of methods you were using now don’t exist</a:t>
          </a:r>
          <a:endParaRPr lang="en-US" sz="1800">
            <a:latin typeface="Century Gothic" panose="020B0502020202020204" pitchFamily="34" charset="0"/>
          </a:endParaRPr>
        </a:p>
      </dgm:t>
    </dgm:pt>
    <dgm:pt modelId="{CD7B80F2-19EF-46F7-9D87-5E2406F6DF84}" type="parTrans" cxnId="{724FDE69-1AE7-4548-BEDA-358F7D3F591A}">
      <dgm:prSet/>
      <dgm:spPr/>
      <dgm:t>
        <a:bodyPr/>
        <a:lstStyle/>
        <a:p>
          <a:endParaRPr lang="en-US" sz="2800">
            <a:latin typeface="Century Gothic" panose="020B0502020202020204" pitchFamily="34" charset="0"/>
          </a:endParaRPr>
        </a:p>
      </dgm:t>
    </dgm:pt>
    <dgm:pt modelId="{F9B60268-A711-4BBB-AF23-8300704F5EA3}" type="sibTrans" cxnId="{724FDE69-1AE7-4548-BEDA-358F7D3F591A}">
      <dgm:prSet/>
      <dgm:spPr/>
      <dgm:t>
        <a:bodyPr/>
        <a:lstStyle/>
        <a:p>
          <a:endParaRPr lang="en-US" sz="2800">
            <a:latin typeface="Century Gothic" panose="020B0502020202020204" pitchFamily="34" charset="0"/>
          </a:endParaRPr>
        </a:p>
      </dgm:t>
    </dgm:pt>
    <dgm:pt modelId="{5A70E31E-7AB4-4751-A7C2-43976A25EA28}" type="pres">
      <dgm:prSet presAssocID="{0759140D-53C1-41A8-8655-DF9FD58D440B}" presName="root" presStyleCnt="0">
        <dgm:presLayoutVars>
          <dgm:dir/>
          <dgm:resizeHandles val="exact"/>
        </dgm:presLayoutVars>
      </dgm:prSet>
      <dgm:spPr/>
    </dgm:pt>
    <dgm:pt modelId="{7E35E8BC-2B9A-4D60-A0E9-689F4114D297}" type="pres">
      <dgm:prSet presAssocID="{772767C8-1B3E-4C22-B959-2883483A504E}" presName="compNode" presStyleCnt="0"/>
      <dgm:spPr/>
    </dgm:pt>
    <dgm:pt modelId="{C22B6EDE-0994-4E3D-9116-E89AA0AEF251}" type="pres">
      <dgm:prSet presAssocID="{772767C8-1B3E-4C22-B959-2883483A504E}" presName="iconBgRect" presStyleLbl="bgShp" presStyleIdx="0" presStyleCnt="4"/>
      <dgm:spPr/>
    </dgm:pt>
    <dgm:pt modelId="{97DB4DED-6F47-44B8-B17C-E2FF2797A241}" type="pres">
      <dgm:prSet presAssocID="{772767C8-1B3E-4C22-B959-2883483A504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F4A8C9BE-1AD5-411E-A609-2E9C283A205D}" type="pres">
      <dgm:prSet presAssocID="{772767C8-1B3E-4C22-B959-2883483A504E}" presName="spaceRect" presStyleCnt="0"/>
      <dgm:spPr/>
    </dgm:pt>
    <dgm:pt modelId="{42BCBA6F-E70B-48BC-9401-098049605AAD}" type="pres">
      <dgm:prSet presAssocID="{772767C8-1B3E-4C22-B959-2883483A504E}" presName="textRect" presStyleLbl="revTx" presStyleIdx="0" presStyleCnt="4">
        <dgm:presLayoutVars>
          <dgm:chMax val="1"/>
          <dgm:chPref val="1"/>
        </dgm:presLayoutVars>
      </dgm:prSet>
      <dgm:spPr/>
    </dgm:pt>
    <dgm:pt modelId="{34DED0BF-9B53-4E99-8FE8-E380863556B9}" type="pres">
      <dgm:prSet presAssocID="{04601BA5-0FAC-4D1B-AB68-45084AA792E1}" presName="sibTrans" presStyleCnt="0"/>
      <dgm:spPr/>
    </dgm:pt>
    <dgm:pt modelId="{A9F5AEA7-50FB-4084-A53A-DC5B1AE45BC9}" type="pres">
      <dgm:prSet presAssocID="{AFD45963-5414-4E84-B4BA-0B4444601426}" presName="compNode" presStyleCnt="0"/>
      <dgm:spPr/>
    </dgm:pt>
    <dgm:pt modelId="{4AA1CA54-0DE6-4C9E-A791-771C9DA12468}" type="pres">
      <dgm:prSet presAssocID="{AFD45963-5414-4E84-B4BA-0B4444601426}" presName="iconBgRect" presStyleLbl="bgShp" presStyleIdx="1" presStyleCnt="4"/>
      <dgm:spPr/>
    </dgm:pt>
    <dgm:pt modelId="{F1086984-3BC1-4FFD-892E-C88033B1F826}" type="pres">
      <dgm:prSet presAssocID="{AFD45963-5414-4E84-B4BA-0B444460142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C6F535DF-FD1E-4BB0-910D-C6659607A634}" type="pres">
      <dgm:prSet presAssocID="{AFD45963-5414-4E84-B4BA-0B4444601426}" presName="spaceRect" presStyleCnt="0"/>
      <dgm:spPr/>
    </dgm:pt>
    <dgm:pt modelId="{9C2D90C0-4A5F-40F7-B0CC-58F2B04FDE57}" type="pres">
      <dgm:prSet presAssocID="{AFD45963-5414-4E84-B4BA-0B4444601426}" presName="textRect" presStyleLbl="revTx" presStyleIdx="1" presStyleCnt="4">
        <dgm:presLayoutVars>
          <dgm:chMax val="1"/>
          <dgm:chPref val="1"/>
        </dgm:presLayoutVars>
      </dgm:prSet>
      <dgm:spPr/>
    </dgm:pt>
    <dgm:pt modelId="{93406966-CFAE-4F6D-AA09-4A6B941CC9F3}" type="pres">
      <dgm:prSet presAssocID="{9E218080-FD29-4B22-9D58-A68529A73A0B}" presName="sibTrans" presStyleCnt="0"/>
      <dgm:spPr/>
    </dgm:pt>
    <dgm:pt modelId="{ACEE8F61-5D55-4B3C-AF87-6C6E4B40E298}" type="pres">
      <dgm:prSet presAssocID="{D48E3E11-EA30-430B-BD19-0DBF2BEC5C34}" presName="compNode" presStyleCnt="0"/>
      <dgm:spPr/>
    </dgm:pt>
    <dgm:pt modelId="{F96C9E75-7945-40FA-8B4C-2B27FB2DEC2A}" type="pres">
      <dgm:prSet presAssocID="{D48E3E11-EA30-430B-BD19-0DBF2BEC5C34}" presName="iconBgRect" presStyleLbl="bgShp" presStyleIdx="2" presStyleCnt="4"/>
      <dgm:spPr/>
    </dgm:pt>
    <dgm:pt modelId="{BDEFAC3B-E25E-4EEF-A00B-D90DA853E96D}" type="pres">
      <dgm:prSet presAssocID="{D48E3E11-EA30-430B-BD19-0DBF2BEC5C3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6868AA90-103D-49C4-82AD-886088170532}" type="pres">
      <dgm:prSet presAssocID="{D48E3E11-EA30-430B-BD19-0DBF2BEC5C34}" presName="spaceRect" presStyleCnt="0"/>
      <dgm:spPr/>
    </dgm:pt>
    <dgm:pt modelId="{9DE4CEBE-8244-49C7-B5BC-2E67B637E578}" type="pres">
      <dgm:prSet presAssocID="{D48E3E11-EA30-430B-BD19-0DBF2BEC5C34}" presName="textRect" presStyleLbl="revTx" presStyleIdx="2" presStyleCnt="4">
        <dgm:presLayoutVars>
          <dgm:chMax val="1"/>
          <dgm:chPref val="1"/>
        </dgm:presLayoutVars>
      </dgm:prSet>
      <dgm:spPr/>
    </dgm:pt>
    <dgm:pt modelId="{53B18507-7EFD-4D64-9197-6A3BFCFC28B3}" type="pres">
      <dgm:prSet presAssocID="{3C70A69B-C02E-42A4-8A9B-D9E34EE1FD8F}" presName="sibTrans" presStyleCnt="0"/>
      <dgm:spPr/>
    </dgm:pt>
    <dgm:pt modelId="{0E65C2BE-6643-4572-AA04-9E75C5A51C70}" type="pres">
      <dgm:prSet presAssocID="{9FB7C111-9BFD-4A21-8C33-66DDC0071F9E}" presName="compNode" presStyleCnt="0"/>
      <dgm:spPr/>
    </dgm:pt>
    <dgm:pt modelId="{092EBE5F-EFCF-4540-B1DB-D9F080B3CC63}" type="pres">
      <dgm:prSet presAssocID="{9FB7C111-9BFD-4A21-8C33-66DDC0071F9E}" presName="iconBgRect" presStyleLbl="bgShp" presStyleIdx="3" presStyleCnt="4"/>
      <dgm:spPr/>
    </dgm:pt>
    <dgm:pt modelId="{C7A0B24A-6B72-4DD1-BAA0-45387F679A52}" type="pres">
      <dgm:prSet presAssocID="{9FB7C111-9BFD-4A21-8C33-66DDC0071F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930BFAFD-052A-4085-B32E-5650FA6BC068}" type="pres">
      <dgm:prSet presAssocID="{9FB7C111-9BFD-4A21-8C33-66DDC0071F9E}" presName="spaceRect" presStyleCnt="0"/>
      <dgm:spPr/>
    </dgm:pt>
    <dgm:pt modelId="{AAF022BB-8783-48C1-9071-572646979454}" type="pres">
      <dgm:prSet presAssocID="{9FB7C111-9BFD-4A21-8C33-66DDC0071F9E}" presName="textRect" presStyleLbl="revTx" presStyleIdx="3" presStyleCnt="4">
        <dgm:presLayoutVars>
          <dgm:chMax val="1"/>
          <dgm:chPref val="1"/>
        </dgm:presLayoutVars>
      </dgm:prSet>
      <dgm:spPr/>
    </dgm:pt>
  </dgm:ptLst>
  <dgm:cxnLst>
    <dgm:cxn modelId="{5B01571F-1854-4B14-9671-C5F31701E7C2}" srcId="{0759140D-53C1-41A8-8655-DF9FD58D440B}" destId="{D48E3E11-EA30-430B-BD19-0DBF2BEC5C34}" srcOrd="2" destOrd="0" parTransId="{B7A5F6E4-048B-4822-A933-3DF808AAB12C}" sibTransId="{3C70A69B-C02E-42A4-8A9B-D9E34EE1FD8F}"/>
    <dgm:cxn modelId="{32B76C39-2B71-4377-B36C-32CD75F2BBA9}" type="presOf" srcId="{9FB7C111-9BFD-4A21-8C33-66DDC0071F9E}" destId="{AAF022BB-8783-48C1-9071-572646979454}" srcOrd="0" destOrd="0" presId="urn:microsoft.com/office/officeart/2018/5/layout/IconCircleLabelList"/>
    <dgm:cxn modelId="{4F333869-AAE6-413B-B2CA-3AA6578B35CC}" type="presOf" srcId="{0759140D-53C1-41A8-8655-DF9FD58D440B}" destId="{5A70E31E-7AB4-4751-A7C2-43976A25EA28}" srcOrd="0" destOrd="0" presId="urn:microsoft.com/office/officeart/2018/5/layout/IconCircleLabelList"/>
    <dgm:cxn modelId="{724FDE69-1AE7-4548-BEDA-358F7D3F591A}" srcId="{0759140D-53C1-41A8-8655-DF9FD58D440B}" destId="{9FB7C111-9BFD-4A21-8C33-66DDC0071F9E}" srcOrd="3" destOrd="0" parTransId="{CD7B80F2-19EF-46F7-9D87-5E2406F6DF84}" sibTransId="{F9B60268-A711-4BBB-AF23-8300704F5EA3}"/>
    <dgm:cxn modelId="{44459B6E-8876-4136-B785-8ADD2E4FD296}" srcId="{0759140D-53C1-41A8-8655-DF9FD58D440B}" destId="{772767C8-1B3E-4C22-B959-2883483A504E}" srcOrd="0" destOrd="0" parTransId="{2F778AB4-F5D3-458D-8B55-A96FEC5A8762}" sibTransId="{04601BA5-0FAC-4D1B-AB68-45084AA792E1}"/>
    <dgm:cxn modelId="{B9122172-4792-41D3-B0F6-3F6A00412F78}" srcId="{0759140D-53C1-41A8-8655-DF9FD58D440B}" destId="{AFD45963-5414-4E84-B4BA-0B4444601426}" srcOrd="1" destOrd="0" parTransId="{859DE9F2-87F0-45C5-A40C-966D58D69A19}" sibTransId="{9E218080-FD29-4B22-9D58-A68529A73A0B}"/>
    <dgm:cxn modelId="{704E0584-0F48-4571-86BB-AF85CD40CB55}" type="presOf" srcId="{D48E3E11-EA30-430B-BD19-0DBF2BEC5C34}" destId="{9DE4CEBE-8244-49C7-B5BC-2E67B637E578}" srcOrd="0" destOrd="0" presId="urn:microsoft.com/office/officeart/2018/5/layout/IconCircleLabelList"/>
    <dgm:cxn modelId="{939930C5-36A6-4036-A3A1-C46B1A51DC58}" type="presOf" srcId="{772767C8-1B3E-4C22-B959-2883483A504E}" destId="{42BCBA6F-E70B-48BC-9401-098049605AAD}" srcOrd="0" destOrd="0" presId="urn:microsoft.com/office/officeart/2018/5/layout/IconCircleLabelList"/>
    <dgm:cxn modelId="{8236BFE7-CB93-49F7-831C-FDE386E4C421}" type="presOf" srcId="{AFD45963-5414-4E84-B4BA-0B4444601426}" destId="{9C2D90C0-4A5F-40F7-B0CC-58F2B04FDE57}" srcOrd="0" destOrd="0" presId="urn:microsoft.com/office/officeart/2018/5/layout/IconCircleLabelList"/>
    <dgm:cxn modelId="{78BE5209-08CF-49C1-955B-15A88FCFD532}" type="presParOf" srcId="{5A70E31E-7AB4-4751-A7C2-43976A25EA28}" destId="{7E35E8BC-2B9A-4D60-A0E9-689F4114D297}" srcOrd="0" destOrd="0" presId="urn:microsoft.com/office/officeart/2018/5/layout/IconCircleLabelList"/>
    <dgm:cxn modelId="{E83836A7-9726-4B6B-AF37-7C0D679B2065}" type="presParOf" srcId="{7E35E8BC-2B9A-4D60-A0E9-689F4114D297}" destId="{C22B6EDE-0994-4E3D-9116-E89AA0AEF251}" srcOrd="0" destOrd="0" presId="urn:microsoft.com/office/officeart/2018/5/layout/IconCircleLabelList"/>
    <dgm:cxn modelId="{E8A963ED-2C7A-4EEA-AB36-C578CDCA5352}" type="presParOf" srcId="{7E35E8BC-2B9A-4D60-A0E9-689F4114D297}" destId="{97DB4DED-6F47-44B8-B17C-E2FF2797A241}" srcOrd="1" destOrd="0" presId="urn:microsoft.com/office/officeart/2018/5/layout/IconCircleLabelList"/>
    <dgm:cxn modelId="{CE8FB8EE-68B5-4F1E-9813-9C224D42D523}" type="presParOf" srcId="{7E35E8BC-2B9A-4D60-A0E9-689F4114D297}" destId="{F4A8C9BE-1AD5-411E-A609-2E9C283A205D}" srcOrd="2" destOrd="0" presId="urn:microsoft.com/office/officeart/2018/5/layout/IconCircleLabelList"/>
    <dgm:cxn modelId="{C4B5039F-BD0D-4F5C-91F5-CDD02C26BD5E}" type="presParOf" srcId="{7E35E8BC-2B9A-4D60-A0E9-689F4114D297}" destId="{42BCBA6F-E70B-48BC-9401-098049605AAD}" srcOrd="3" destOrd="0" presId="urn:microsoft.com/office/officeart/2018/5/layout/IconCircleLabelList"/>
    <dgm:cxn modelId="{54D043A0-4B4D-444D-AFAD-6C5AF515BBF8}" type="presParOf" srcId="{5A70E31E-7AB4-4751-A7C2-43976A25EA28}" destId="{34DED0BF-9B53-4E99-8FE8-E380863556B9}" srcOrd="1" destOrd="0" presId="urn:microsoft.com/office/officeart/2018/5/layout/IconCircleLabelList"/>
    <dgm:cxn modelId="{822C9CC2-3CAC-47DB-9616-ECACF7BCB12B}" type="presParOf" srcId="{5A70E31E-7AB4-4751-A7C2-43976A25EA28}" destId="{A9F5AEA7-50FB-4084-A53A-DC5B1AE45BC9}" srcOrd="2" destOrd="0" presId="urn:microsoft.com/office/officeart/2018/5/layout/IconCircleLabelList"/>
    <dgm:cxn modelId="{171DBA38-ED70-449C-B9A3-DEE29FFE5F8B}" type="presParOf" srcId="{A9F5AEA7-50FB-4084-A53A-DC5B1AE45BC9}" destId="{4AA1CA54-0DE6-4C9E-A791-771C9DA12468}" srcOrd="0" destOrd="0" presId="urn:microsoft.com/office/officeart/2018/5/layout/IconCircleLabelList"/>
    <dgm:cxn modelId="{D25118DE-A4DC-45B2-88C1-D63DA47E0792}" type="presParOf" srcId="{A9F5AEA7-50FB-4084-A53A-DC5B1AE45BC9}" destId="{F1086984-3BC1-4FFD-892E-C88033B1F826}" srcOrd="1" destOrd="0" presId="urn:microsoft.com/office/officeart/2018/5/layout/IconCircleLabelList"/>
    <dgm:cxn modelId="{DAC98F1B-D4C1-4AA5-8A3A-EAA757ACCA49}" type="presParOf" srcId="{A9F5AEA7-50FB-4084-A53A-DC5B1AE45BC9}" destId="{C6F535DF-FD1E-4BB0-910D-C6659607A634}" srcOrd="2" destOrd="0" presId="urn:microsoft.com/office/officeart/2018/5/layout/IconCircleLabelList"/>
    <dgm:cxn modelId="{350F4F59-29AC-46B1-9C50-6FDFB0A30FCF}" type="presParOf" srcId="{A9F5AEA7-50FB-4084-A53A-DC5B1AE45BC9}" destId="{9C2D90C0-4A5F-40F7-B0CC-58F2B04FDE57}" srcOrd="3" destOrd="0" presId="urn:microsoft.com/office/officeart/2018/5/layout/IconCircleLabelList"/>
    <dgm:cxn modelId="{A00133E1-140C-4395-A27A-533C099E65E3}" type="presParOf" srcId="{5A70E31E-7AB4-4751-A7C2-43976A25EA28}" destId="{93406966-CFAE-4F6D-AA09-4A6B941CC9F3}" srcOrd="3" destOrd="0" presId="urn:microsoft.com/office/officeart/2018/5/layout/IconCircleLabelList"/>
    <dgm:cxn modelId="{A8CE08FF-AEB4-426F-97F9-56797EFA2C45}" type="presParOf" srcId="{5A70E31E-7AB4-4751-A7C2-43976A25EA28}" destId="{ACEE8F61-5D55-4B3C-AF87-6C6E4B40E298}" srcOrd="4" destOrd="0" presId="urn:microsoft.com/office/officeart/2018/5/layout/IconCircleLabelList"/>
    <dgm:cxn modelId="{0EB11516-5D79-4C2F-A8F7-C6E891038948}" type="presParOf" srcId="{ACEE8F61-5D55-4B3C-AF87-6C6E4B40E298}" destId="{F96C9E75-7945-40FA-8B4C-2B27FB2DEC2A}" srcOrd="0" destOrd="0" presId="urn:microsoft.com/office/officeart/2018/5/layout/IconCircleLabelList"/>
    <dgm:cxn modelId="{E170B73E-A4FB-47E8-B04E-902149C239CD}" type="presParOf" srcId="{ACEE8F61-5D55-4B3C-AF87-6C6E4B40E298}" destId="{BDEFAC3B-E25E-4EEF-A00B-D90DA853E96D}" srcOrd="1" destOrd="0" presId="urn:microsoft.com/office/officeart/2018/5/layout/IconCircleLabelList"/>
    <dgm:cxn modelId="{59F633E7-5E88-4118-9299-CC88275F30DB}" type="presParOf" srcId="{ACEE8F61-5D55-4B3C-AF87-6C6E4B40E298}" destId="{6868AA90-103D-49C4-82AD-886088170532}" srcOrd="2" destOrd="0" presId="urn:microsoft.com/office/officeart/2018/5/layout/IconCircleLabelList"/>
    <dgm:cxn modelId="{A72FE138-E674-411F-AA8D-A89FE1C36678}" type="presParOf" srcId="{ACEE8F61-5D55-4B3C-AF87-6C6E4B40E298}" destId="{9DE4CEBE-8244-49C7-B5BC-2E67B637E578}" srcOrd="3" destOrd="0" presId="urn:microsoft.com/office/officeart/2018/5/layout/IconCircleLabelList"/>
    <dgm:cxn modelId="{F71CF6EE-21BD-4B8F-AB3B-7893F33C91CA}" type="presParOf" srcId="{5A70E31E-7AB4-4751-A7C2-43976A25EA28}" destId="{53B18507-7EFD-4D64-9197-6A3BFCFC28B3}" srcOrd="5" destOrd="0" presId="urn:microsoft.com/office/officeart/2018/5/layout/IconCircleLabelList"/>
    <dgm:cxn modelId="{12078859-9EF7-46FD-B422-4549D9BB437F}" type="presParOf" srcId="{5A70E31E-7AB4-4751-A7C2-43976A25EA28}" destId="{0E65C2BE-6643-4572-AA04-9E75C5A51C70}" srcOrd="6" destOrd="0" presId="urn:microsoft.com/office/officeart/2018/5/layout/IconCircleLabelList"/>
    <dgm:cxn modelId="{3F254A3B-63E0-4540-A3DF-0738EA426CA4}" type="presParOf" srcId="{0E65C2BE-6643-4572-AA04-9E75C5A51C70}" destId="{092EBE5F-EFCF-4540-B1DB-D9F080B3CC63}" srcOrd="0" destOrd="0" presId="urn:microsoft.com/office/officeart/2018/5/layout/IconCircleLabelList"/>
    <dgm:cxn modelId="{590A0CDD-5FA9-47FF-9D8C-9DC49BFEC869}" type="presParOf" srcId="{0E65C2BE-6643-4572-AA04-9E75C5A51C70}" destId="{C7A0B24A-6B72-4DD1-BAA0-45387F679A52}" srcOrd="1" destOrd="0" presId="urn:microsoft.com/office/officeart/2018/5/layout/IconCircleLabelList"/>
    <dgm:cxn modelId="{FD15AE8B-8F10-455E-819D-D80B1634C9B7}" type="presParOf" srcId="{0E65C2BE-6643-4572-AA04-9E75C5A51C70}" destId="{930BFAFD-052A-4085-B32E-5650FA6BC068}" srcOrd="2" destOrd="0" presId="urn:microsoft.com/office/officeart/2018/5/layout/IconCircleLabelList"/>
    <dgm:cxn modelId="{83C008CD-25E4-4481-9028-A0AB34A2AA74}" type="presParOf" srcId="{0E65C2BE-6643-4572-AA04-9E75C5A51C70}" destId="{AAF022BB-8783-48C1-9071-57264697945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59140D-53C1-41A8-8655-DF9FD58D440B}" type="doc">
      <dgm:prSet loTypeId="urn:microsoft.com/office/officeart/2005/8/layout/vProcess5" loCatId="process" qsTypeId="urn:microsoft.com/office/officeart/2005/8/quickstyle/simple5" qsCatId="simple" csTypeId="urn:microsoft.com/office/officeart/2005/8/colors/accent2_2" csCatId="accent2" phldr="1"/>
      <dgm:spPr/>
      <dgm:t>
        <a:bodyPr/>
        <a:lstStyle/>
        <a:p>
          <a:endParaRPr lang="en-US"/>
        </a:p>
      </dgm:t>
    </dgm:pt>
    <dgm:pt modelId="{772767C8-1B3E-4C22-B959-2883483A504E}">
      <dgm:prSet/>
      <dgm:spPr/>
      <dgm:t>
        <a:bodyPr/>
        <a:lstStyle/>
        <a:p>
          <a:r>
            <a:rPr lang="en-US"/>
            <a:t>Usually EF Core and .NET Core upgrades go hand in hand</a:t>
          </a:r>
        </a:p>
      </dgm:t>
    </dgm:pt>
    <dgm:pt modelId="{2F778AB4-F5D3-458D-8B55-A96FEC5A8762}" type="parTrans" cxnId="{44459B6E-8876-4136-B785-8ADD2E4FD296}">
      <dgm:prSet/>
      <dgm:spPr/>
      <dgm:t>
        <a:bodyPr/>
        <a:lstStyle/>
        <a:p>
          <a:endParaRPr lang="en-US"/>
        </a:p>
      </dgm:t>
    </dgm:pt>
    <dgm:pt modelId="{04601BA5-0FAC-4D1B-AB68-45084AA792E1}" type="sibTrans" cxnId="{44459B6E-8876-4136-B785-8ADD2E4FD296}">
      <dgm:prSet/>
      <dgm:spPr/>
      <dgm:t>
        <a:bodyPr/>
        <a:lstStyle/>
        <a:p>
          <a:endParaRPr lang="en-US"/>
        </a:p>
      </dgm:t>
    </dgm:pt>
    <dgm:pt modelId="{AFD45963-5414-4E84-B4BA-0B4444601426}">
      <dgm:prSet/>
      <dgm:spPr/>
      <dgm:t>
        <a:bodyPr/>
        <a:lstStyle/>
        <a:p>
          <a:r>
            <a:rPr lang="en-US"/>
            <a:t>If updating .NET Core in a project which has EF Core I’d usually upgrade both</a:t>
          </a:r>
        </a:p>
      </dgm:t>
    </dgm:pt>
    <dgm:pt modelId="{859DE9F2-87F0-45C5-A40C-966D58D69A19}" type="parTrans" cxnId="{B9122172-4792-41D3-B0F6-3F6A00412F78}">
      <dgm:prSet/>
      <dgm:spPr/>
      <dgm:t>
        <a:bodyPr/>
        <a:lstStyle/>
        <a:p>
          <a:endParaRPr lang="en-US"/>
        </a:p>
      </dgm:t>
    </dgm:pt>
    <dgm:pt modelId="{9E218080-FD29-4B22-9D58-A68529A73A0B}" type="sibTrans" cxnId="{B9122172-4792-41D3-B0F6-3F6A00412F78}">
      <dgm:prSet/>
      <dgm:spPr/>
      <dgm:t>
        <a:bodyPr/>
        <a:lstStyle/>
        <a:p>
          <a:endParaRPr lang="en-US"/>
        </a:p>
      </dgm:t>
    </dgm:pt>
    <dgm:pt modelId="{D48E3E11-EA30-430B-BD19-0DBF2BEC5C34}">
      <dgm:prSet/>
      <dgm:spPr/>
      <dgm:t>
        <a:bodyPr/>
        <a:lstStyle/>
        <a:p>
          <a:r>
            <a:rPr lang="en-GB"/>
            <a:t>Although the newest version of EF Core has some real fun issues</a:t>
          </a:r>
          <a:endParaRPr lang="en-US"/>
        </a:p>
      </dgm:t>
    </dgm:pt>
    <dgm:pt modelId="{B7A5F6E4-048B-4822-A933-3DF808AAB12C}" type="parTrans" cxnId="{5B01571F-1854-4B14-9671-C5F31701E7C2}">
      <dgm:prSet/>
      <dgm:spPr/>
      <dgm:t>
        <a:bodyPr/>
        <a:lstStyle/>
        <a:p>
          <a:endParaRPr lang="en-US"/>
        </a:p>
      </dgm:t>
    </dgm:pt>
    <dgm:pt modelId="{3C70A69B-C02E-42A4-8A9B-D9E34EE1FD8F}" type="sibTrans" cxnId="{5B01571F-1854-4B14-9671-C5F31701E7C2}">
      <dgm:prSet/>
      <dgm:spPr/>
      <dgm:t>
        <a:bodyPr/>
        <a:lstStyle/>
        <a:p>
          <a:endParaRPr lang="en-US"/>
        </a:p>
      </dgm:t>
    </dgm:pt>
    <dgm:pt modelId="{9FB7C111-9BFD-4A21-8C33-66DDC0071F9E}">
      <dgm:prSet/>
      <dgm:spPr/>
      <dgm:t>
        <a:bodyPr/>
        <a:lstStyle/>
        <a:p>
          <a:r>
            <a:rPr lang="en-GB"/>
            <a:t>As you will see in the next slide… (yes made it to 4 points)</a:t>
          </a:r>
          <a:endParaRPr lang="en-US"/>
        </a:p>
      </dgm:t>
    </dgm:pt>
    <dgm:pt modelId="{CD7B80F2-19EF-46F7-9D87-5E2406F6DF84}" type="parTrans" cxnId="{724FDE69-1AE7-4548-BEDA-358F7D3F591A}">
      <dgm:prSet/>
      <dgm:spPr/>
      <dgm:t>
        <a:bodyPr/>
        <a:lstStyle/>
        <a:p>
          <a:endParaRPr lang="en-US"/>
        </a:p>
      </dgm:t>
    </dgm:pt>
    <dgm:pt modelId="{F9B60268-A711-4BBB-AF23-8300704F5EA3}" type="sibTrans" cxnId="{724FDE69-1AE7-4548-BEDA-358F7D3F591A}">
      <dgm:prSet/>
      <dgm:spPr/>
      <dgm:t>
        <a:bodyPr/>
        <a:lstStyle/>
        <a:p>
          <a:endParaRPr lang="en-US"/>
        </a:p>
      </dgm:t>
    </dgm:pt>
    <dgm:pt modelId="{17D2CCF1-412D-4EE2-A047-398B3AEC9BB3}" type="pres">
      <dgm:prSet presAssocID="{0759140D-53C1-41A8-8655-DF9FD58D440B}" presName="outerComposite" presStyleCnt="0">
        <dgm:presLayoutVars>
          <dgm:chMax val="5"/>
          <dgm:dir/>
          <dgm:resizeHandles val="exact"/>
        </dgm:presLayoutVars>
      </dgm:prSet>
      <dgm:spPr/>
    </dgm:pt>
    <dgm:pt modelId="{5EA7D041-3A32-4267-BE1E-A2632CE861AE}" type="pres">
      <dgm:prSet presAssocID="{0759140D-53C1-41A8-8655-DF9FD58D440B}" presName="dummyMaxCanvas" presStyleCnt="0">
        <dgm:presLayoutVars/>
      </dgm:prSet>
      <dgm:spPr/>
    </dgm:pt>
    <dgm:pt modelId="{B808D7A5-20F9-49A1-B22C-F7450814E237}" type="pres">
      <dgm:prSet presAssocID="{0759140D-53C1-41A8-8655-DF9FD58D440B}" presName="FourNodes_1" presStyleLbl="node1" presStyleIdx="0" presStyleCnt="4">
        <dgm:presLayoutVars>
          <dgm:bulletEnabled val="1"/>
        </dgm:presLayoutVars>
      </dgm:prSet>
      <dgm:spPr/>
    </dgm:pt>
    <dgm:pt modelId="{850391EA-3B0E-408D-A131-220EC3BEF16E}" type="pres">
      <dgm:prSet presAssocID="{0759140D-53C1-41A8-8655-DF9FD58D440B}" presName="FourNodes_2" presStyleLbl="node1" presStyleIdx="1" presStyleCnt="4">
        <dgm:presLayoutVars>
          <dgm:bulletEnabled val="1"/>
        </dgm:presLayoutVars>
      </dgm:prSet>
      <dgm:spPr/>
    </dgm:pt>
    <dgm:pt modelId="{B4C2A5AC-8020-46A5-9F7A-90DAD602AE23}" type="pres">
      <dgm:prSet presAssocID="{0759140D-53C1-41A8-8655-DF9FD58D440B}" presName="FourNodes_3" presStyleLbl="node1" presStyleIdx="2" presStyleCnt="4">
        <dgm:presLayoutVars>
          <dgm:bulletEnabled val="1"/>
        </dgm:presLayoutVars>
      </dgm:prSet>
      <dgm:spPr/>
    </dgm:pt>
    <dgm:pt modelId="{2C3CB9C4-EEFD-4096-A334-204C9C29AFBE}" type="pres">
      <dgm:prSet presAssocID="{0759140D-53C1-41A8-8655-DF9FD58D440B}" presName="FourNodes_4" presStyleLbl="node1" presStyleIdx="3" presStyleCnt="4">
        <dgm:presLayoutVars>
          <dgm:bulletEnabled val="1"/>
        </dgm:presLayoutVars>
      </dgm:prSet>
      <dgm:spPr/>
    </dgm:pt>
    <dgm:pt modelId="{2C749B81-4C7C-4B17-B6B7-722854691691}" type="pres">
      <dgm:prSet presAssocID="{0759140D-53C1-41A8-8655-DF9FD58D440B}" presName="FourConn_1-2" presStyleLbl="fgAccFollowNode1" presStyleIdx="0" presStyleCnt="3">
        <dgm:presLayoutVars>
          <dgm:bulletEnabled val="1"/>
        </dgm:presLayoutVars>
      </dgm:prSet>
      <dgm:spPr/>
    </dgm:pt>
    <dgm:pt modelId="{902AF802-C20D-45E9-A2FF-7AE14E24A873}" type="pres">
      <dgm:prSet presAssocID="{0759140D-53C1-41A8-8655-DF9FD58D440B}" presName="FourConn_2-3" presStyleLbl="fgAccFollowNode1" presStyleIdx="1" presStyleCnt="3">
        <dgm:presLayoutVars>
          <dgm:bulletEnabled val="1"/>
        </dgm:presLayoutVars>
      </dgm:prSet>
      <dgm:spPr/>
    </dgm:pt>
    <dgm:pt modelId="{037929F4-E0FD-4573-9A87-1A8A2F27F7CA}" type="pres">
      <dgm:prSet presAssocID="{0759140D-53C1-41A8-8655-DF9FD58D440B}" presName="FourConn_3-4" presStyleLbl="fgAccFollowNode1" presStyleIdx="2" presStyleCnt="3">
        <dgm:presLayoutVars>
          <dgm:bulletEnabled val="1"/>
        </dgm:presLayoutVars>
      </dgm:prSet>
      <dgm:spPr/>
    </dgm:pt>
    <dgm:pt modelId="{E3EBE04E-AAA6-42C9-8ECA-85A61AD68FD6}" type="pres">
      <dgm:prSet presAssocID="{0759140D-53C1-41A8-8655-DF9FD58D440B}" presName="FourNodes_1_text" presStyleLbl="node1" presStyleIdx="3" presStyleCnt="4">
        <dgm:presLayoutVars>
          <dgm:bulletEnabled val="1"/>
        </dgm:presLayoutVars>
      </dgm:prSet>
      <dgm:spPr/>
    </dgm:pt>
    <dgm:pt modelId="{E79E18A6-06AE-413C-A7D3-8B08D879F68D}" type="pres">
      <dgm:prSet presAssocID="{0759140D-53C1-41A8-8655-DF9FD58D440B}" presName="FourNodes_2_text" presStyleLbl="node1" presStyleIdx="3" presStyleCnt="4">
        <dgm:presLayoutVars>
          <dgm:bulletEnabled val="1"/>
        </dgm:presLayoutVars>
      </dgm:prSet>
      <dgm:spPr/>
    </dgm:pt>
    <dgm:pt modelId="{B1B1F3BF-D825-472A-8843-9F87E71F4A3F}" type="pres">
      <dgm:prSet presAssocID="{0759140D-53C1-41A8-8655-DF9FD58D440B}" presName="FourNodes_3_text" presStyleLbl="node1" presStyleIdx="3" presStyleCnt="4">
        <dgm:presLayoutVars>
          <dgm:bulletEnabled val="1"/>
        </dgm:presLayoutVars>
      </dgm:prSet>
      <dgm:spPr/>
    </dgm:pt>
    <dgm:pt modelId="{EC67AD48-714B-4908-ABA0-FA9CBCE40A00}" type="pres">
      <dgm:prSet presAssocID="{0759140D-53C1-41A8-8655-DF9FD58D440B}" presName="FourNodes_4_text" presStyleLbl="node1" presStyleIdx="3" presStyleCnt="4">
        <dgm:presLayoutVars>
          <dgm:bulletEnabled val="1"/>
        </dgm:presLayoutVars>
      </dgm:prSet>
      <dgm:spPr/>
    </dgm:pt>
  </dgm:ptLst>
  <dgm:cxnLst>
    <dgm:cxn modelId="{3C926505-9F24-460A-9D74-5303D46D17C7}" type="presOf" srcId="{0759140D-53C1-41A8-8655-DF9FD58D440B}" destId="{17D2CCF1-412D-4EE2-A047-398B3AEC9BB3}" srcOrd="0" destOrd="0" presId="urn:microsoft.com/office/officeart/2005/8/layout/vProcess5"/>
    <dgm:cxn modelId="{8BEC270D-4CF4-4FC2-A8EF-076A9CD6CF41}" type="presOf" srcId="{AFD45963-5414-4E84-B4BA-0B4444601426}" destId="{850391EA-3B0E-408D-A131-220EC3BEF16E}" srcOrd="0" destOrd="0" presId="urn:microsoft.com/office/officeart/2005/8/layout/vProcess5"/>
    <dgm:cxn modelId="{5B01571F-1854-4B14-9671-C5F31701E7C2}" srcId="{0759140D-53C1-41A8-8655-DF9FD58D440B}" destId="{D48E3E11-EA30-430B-BD19-0DBF2BEC5C34}" srcOrd="2" destOrd="0" parTransId="{B7A5F6E4-048B-4822-A933-3DF808AAB12C}" sibTransId="{3C70A69B-C02E-42A4-8A9B-D9E34EE1FD8F}"/>
    <dgm:cxn modelId="{03494126-5B8B-4D74-8110-F4F46C4C9D75}" type="presOf" srcId="{772767C8-1B3E-4C22-B959-2883483A504E}" destId="{E3EBE04E-AAA6-42C9-8ECA-85A61AD68FD6}" srcOrd="1" destOrd="0" presId="urn:microsoft.com/office/officeart/2005/8/layout/vProcess5"/>
    <dgm:cxn modelId="{0EA42D28-ED4F-4938-892B-F96B4D442FE2}" type="presOf" srcId="{3C70A69B-C02E-42A4-8A9B-D9E34EE1FD8F}" destId="{037929F4-E0FD-4573-9A87-1A8A2F27F7CA}" srcOrd="0" destOrd="0" presId="urn:microsoft.com/office/officeart/2005/8/layout/vProcess5"/>
    <dgm:cxn modelId="{85440F41-BD1D-4599-B8C2-02FFDF223A9B}" type="presOf" srcId="{AFD45963-5414-4E84-B4BA-0B4444601426}" destId="{E79E18A6-06AE-413C-A7D3-8B08D879F68D}" srcOrd="1" destOrd="0" presId="urn:microsoft.com/office/officeart/2005/8/layout/vProcess5"/>
    <dgm:cxn modelId="{4EAA9169-E0FD-4F0E-BCC7-6F2CF1AAF0C9}" type="presOf" srcId="{9FB7C111-9BFD-4A21-8C33-66DDC0071F9E}" destId="{EC67AD48-714B-4908-ABA0-FA9CBCE40A00}" srcOrd="1" destOrd="0" presId="urn:microsoft.com/office/officeart/2005/8/layout/vProcess5"/>
    <dgm:cxn modelId="{724FDE69-1AE7-4548-BEDA-358F7D3F591A}" srcId="{0759140D-53C1-41A8-8655-DF9FD58D440B}" destId="{9FB7C111-9BFD-4A21-8C33-66DDC0071F9E}" srcOrd="3" destOrd="0" parTransId="{CD7B80F2-19EF-46F7-9D87-5E2406F6DF84}" sibTransId="{F9B60268-A711-4BBB-AF23-8300704F5EA3}"/>
    <dgm:cxn modelId="{44459B6E-8876-4136-B785-8ADD2E4FD296}" srcId="{0759140D-53C1-41A8-8655-DF9FD58D440B}" destId="{772767C8-1B3E-4C22-B959-2883483A504E}" srcOrd="0" destOrd="0" parTransId="{2F778AB4-F5D3-458D-8B55-A96FEC5A8762}" sibTransId="{04601BA5-0FAC-4D1B-AB68-45084AA792E1}"/>
    <dgm:cxn modelId="{B9122172-4792-41D3-B0F6-3F6A00412F78}" srcId="{0759140D-53C1-41A8-8655-DF9FD58D440B}" destId="{AFD45963-5414-4E84-B4BA-0B4444601426}" srcOrd="1" destOrd="0" parTransId="{859DE9F2-87F0-45C5-A40C-966D58D69A19}" sibTransId="{9E218080-FD29-4B22-9D58-A68529A73A0B}"/>
    <dgm:cxn modelId="{B10BD6A5-E8EB-4330-9B85-0B7C556F19F0}" type="presOf" srcId="{9E218080-FD29-4B22-9D58-A68529A73A0B}" destId="{902AF802-C20D-45E9-A2FF-7AE14E24A873}" srcOrd="0" destOrd="0" presId="urn:microsoft.com/office/officeart/2005/8/layout/vProcess5"/>
    <dgm:cxn modelId="{3F7F27B5-D3BA-4FBC-A5D2-3D92177E0274}" type="presOf" srcId="{9FB7C111-9BFD-4A21-8C33-66DDC0071F9E}" destId="{2C3CB9C4-EEFD-4096-A334-204C9C29AFBE}" srcOrd="0" destOrd="0" presId="urn:microsoft.com/office/officeart/2005/8/layout/vProcess5"/>
    <dgm:cxn modelId="{B6DA8CD4-E5D5-4AAA-82B1-BF911BBDF82F}" type="presOf" srcId="{D48E3E11-EA30-430B-BD19-0DBF2BEC5C34}" destId="{B4C2A5AC-8020-46A5-9F7A-90DAD602AE23}" srcOrd="0" destOrd="0" presId="urn:microsoft.com/office/officeart/2005/8/layout/vProcess5"/>
    <dgm:cxn modelId="{CCE469F0-CEFC-43B0-97B1-6FD2CE0FA90E}" type="presOf" srcId="{D48E3E11-EA30-430B-BD19-0DBF2BEC5C34}" destId="{B1B1F3BF-D825-472A-8843-9F87E71F4A3F}" srcOrd="1" destOrd="0" presId="urn:microsoft.com/office/officeart/2005/8/layout/vProcess5"/>
    <dgm:cxn modelId="{FF18CAF0-492A-4C92-ADA9-37539D48BDE3}" type="presOf" srcId="{04601BA5-0FAC-4D1B-AB68-45084AA792E1}" destId="{2C749B81-4C7C-4B17-B6B7-722854691691}" srcOrd="0" destOrd="0" presId="urn:microsoft.com/office/officeart/2005/8/layout/vProcess5"/>
    <dgm:cxn modelId="{28F610F2-3149-4689-859C-B4DC51313F1B}" type="presOf" srcId="{772767C8-1B3E-4C22-B959-2883483A504E}" destId="{B808D7A5-20F9-49A1-B22C-F7450814E237}" srcOrd="0" destOrd="0" presId="urn:microsoft.com/office/officeart/2005/8/layout/vProcess5"/>
    <dgm:cxn modelId="{368582FD-C977-4EB3-8B31-CB634643DCAC}" type="presParOf" srcId="{17D2CCF1-412D-4EE2-A047-398B3AEC9BB3}" destId="{5EA7D041-3A32-4267-BE1E-A2632CE861AE}" srcOrd="0" destOrd="0" presId="urn:microsoft.com/office/officeart/2005/8/layout/vProcess5"/>
    <dgm:cxn modelId="{9DD0E7E5-8E89-47A7-B878-50A8ACD25EAF}" type="presParOf" srcId="{17D2CCF1-412D-4EE2-A047-398B3AEC9BB3}" destId="{B808D7A5-20F9-49A1-B22C-F7450814E237}" srcOrd="1" destOrd="0" presId="urn:microsoft.com/office/officeart/2005/8/layout/vProcess5"/>
    <dgm:cxn modelId="{520FB001-C56F-415C-AA34-FED92FE11883}" type="presParOf" srcId="{17D2CCF1-412D-4EE2-A047-398B3AEC9BB3}" destId="{850391EA-3B0E-408D-A131-220EC3BEF16E}" srcOrd="2" destOrd="0" presId="urn:microsoft.com/office/officeart/2005/8/layout/vProcess5"/>
    <dgm:cxn modelId="{844DFA12-64D9-4C95-A65E-E1A21AA74EE3}" type="presParOf" srcId="{17D2CCF1-412D-4EE2-A047-398B3AEC9BB3}" destId="{B4C2A5AC-8020-46A5-9F7A-90DAD602AE23}" srcOrd="3" destOrd="0" presId="urn:microsoft.com/office/officeart/2005/8/layout/vProcess5"/>
    <dgm:cxn modelId="{26AACCA7-E000-44A1-B366-95AC423B7365}" type="presParOf" srcId="{17D2CCF1-412D-4EE2-A047-398B3AEC9BB3}" destId="{2C3CB9C4-EEFD-4096-A334-204C9C29AFBE}" srcOrd="4" destOrd="0" presId="urn:microsoft.com/office/officeart/2005/8/layout/vProcess5"/>
    <dgm:cxn modelId="{C226E862-8F41-404C-B4CD-D9680E5EAB2A}" type="presParOf" srcId="{17D2CCF1-412D-4EE2-A047-398B3AEC9BB3}" destId="{2C749B81-4C7C-4B17-B6B7-722854691691}" srcOrd="5" destOrd="0" presId="urn:microsoft.com/office/officeart/2005/8/layout/vProcess5"/>
    <dgm:cxn modelId="{147F7F58-E333-41B7-89EF-91DC3DF4B35D}" type="presParOf" srcId="{17D2CCF1-412D-4EE2-A047-398B3AEC9BB3}" destId="{902AF802-C20D-45E9-A2FF-7AE14E24A873}" srcOrd="6" destOrd="0" presId="urn:microsoft.com/office/officeart/2005/8/layout/vProcess5"/>
    <dgm:cxn modelId="{B546DFC4-6DB1-45F6-8348-F00125E63663}" type="presParOf" srcId="{17D2CCF1-412D-4EE2-A047-398B3AEC9BB3}" destId="{037929F4-E0FD-4573-9A87-1A8A2F27F7CA}" srcOrd="7" destOrd="0" presId="urn:microsoft.com/office/officeart/2005/8/layout/vProcess5"/>
    <dgm:cxn modelId="{BEDD150D-C7B0-4336-932B-EAC651B45C52}" type="presParOf" srcId="{17D2CCF1-412D-4EE2-A047-398B3AEC9BB3}" destId="{E3EBE04E-AAA6-42C9-8ECA-85A61AD68FD6}" srcOrd="8" destOrd="0" presId="urn:microsoft.com/office/officeart/2005/8/layout/vProcess5"/>
    <dgm:cxn modelId="{ED876326-B83F-4842-B5F1-CB7A1ABBA1D8}" type="presParOf" srcId="{17D2CCF1-412D-4EE2-A047-398B3AEC9BB3}" destId="{E79E18A6-06AE-413C-A7D3-8B08D879F68D}" srcOrd="9" destOrd="0" presId="urn:microsoft.com/office/officeart/2005/8/layout/vProcess5"/>
    <dgm:cxn modelId="{D5728A51-30F7-4079-A5C2-69919A0E0490}" type="presParOf" srcId="{17D2CCF1-412D-4EE2-A047-398B3AEC9BB3}" destId="{B1B1F3BF-D825-472A-8843-9F87E71F4A3F}" srcOrd="10" destOrd="0" presId="urn:microsoft.com/office/officeart/2005/8/layout/vProcess5"/>
    <dgm:cxn modelId="{9B11060B-7905-4F56-9861-D1DF5849A1FE}" type="presParOf" srcId="{17D2CCF1-412D-4EE2-A047-398B3AEC9BB3}" destId="{EC67AD48-714B-4908-ABA0-FA9CBCE40A00}"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FC48A-9A79-41CB-B0B4-82AC40983EA4}">
      <dsp:nvSpPr>
        <dsp:cNvPr id="0" name=""/>
        <dsp:cNvSpPr/>
      </dsp:nvSpPr>
      <dsp:spPr>
        <a:xfrm>
          <a:off x="0" y="0"/>
          <a:ext cx="3446859" cy="3814281"/>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8731" tIns="330200" rIns="268731" bIns="330200" numCol="1" spcCol="1270" anchor="t" anchorCtr="0">
          <a:noAutofit/>
        </a:bodyPr>
        <a:lstStyle/>
        <a:p>
          <a:pPr marL="0" lvl="0" indent="0" algn="l" defTabSz="1155700">
            <a:lnSpc>
              <a:spcPct val="90000"/>
            </a:lnSpc>
            <a:spcBef>
              <a:spcPct val="0"/>
            </a:spcBef>
            <a:spcAft>
              <a:spcPct val="35000"/>
            </a:spcAft>
            <a:buNone/>
            <a:defRPr cap="all"/>
          </a:pPr>
          <a:r>
            <a:rPr lang="en-US" sz="2600" kern="1200"/>
            <a:t>JSON.NET move causes timespan serialization to break</a:t>
          </a:r>
        </a:p>
      </dsp:txBody>
      <dsp:txXfrm>
        <a:off x="0" y="1449426"/>
        <a:ext cx="3446859" cy="2288568"/>
      </dsp:txXfrm>
    </dsp:sp>
    <dsp:sp modelId="{FFCB4175-176D-47C8-ADA2-57B23EF4A241}">
      <dsp:nvSpPr>
        <dsp:cNvPr id="0" name=""/>
        <dsp:cNvSpPr/>
      </dsp:nvSpPr>
      <dsp:spPr>
        <a:xfrm>
          <a:off x="1151287" y="381428"/>
          <a:ext cx="1144284" cy="1144284"/>
        </a:xfrm>
        <a:prstGeom prst="ellips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213" tIns="12700" rIns="8921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318864" y="549005"/>
        <a:ext cx="809130" cy="809130"/>
      </dsp:txXfrm>
    </dsp:sp>
    <dsp:sp modelId="{9B5FC3FC-3A10-46D2-9FA4-96158AA72C89}">
      <dsp:nvSpPr>
        <dsp:cNvPr id="0" name=""/>
        <dsp:cNvSpPr/>
      </dsp:nvSpPr>
      <dsp:spPr>
        <a:xfrm>
          <a:off x="0" y="3814209"/>
          <a:ext cx="3446859" cy="72"/>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E322E5-C98C-48D3-B909-315CEE5E8C7D}">
      <dsp:nvSpPr>
        <dsp:cNvPr id="0" name=""/>
        <dsp:cNvSpPr/>
      </dsp:nvSpPr>
      <dsp:spPr>
        <a:xfrm>
          <a:off x="3791545" y="0"/>
          <a:ext cx="3446859" cy="3814281"/>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8731" tIns="330200" rIns="268731" bIns="330200" numCol="1" spcCol="1270" anchor="t" anchorCtr="0">
          <a:noAutofit/>
        </a:bodyPr>
        <a:lstStyle/>
        <a:p>
          <a:pPr marL="0" lvl="0" indent="0" algn="l" defTabSz="1155700">
            <a:lnSpc>
              <a:spcPct val="90000"/>
            </a:lnSpc>
            <a:spcBef>
              <a:spcPct val="0"/>
            </a:spcBef>
            <a:spcAft>
              <a:spcPct val="35000"/>
            </a:spcAft>
            <a:buNone/>
            <a:defRPr cap="all"/>
          </a:pPr>
          <a:r>
            <a:rPr lang="en-US" sz="2600" kern="1200"/>
            <a:t>Pubternals have been removed</a:t>
          </a:r>
        </a:p>
      </dsp:txBody>
      <dsp:txXfrm>
        <a:off x="3791545" y="1449426"/>
        <a:ext cx="3446859" cy="2288568"/>
      </dsp:txXfrm>
    </dsp:sp>
    <dsp:sp modelId="{E943053D-1E44-4B47-9521-2C4C1175B8D1}">
      <dsp:nvSpPr>
        <dsp:cNvPr id="0" name=""/>
        <dsp:cNvSpPr/>
      </dsp:nvSpPr>
      <dsp:spPr>
        <a:xfrm>
          <a:off x="4942832" y="381428"/>
          <a:ext cx="1144284" cy="1144284"/>
        </a:xfrm>
        <a:prstGeom prst="ellipse">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213" tIns="12700" rIns="8921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110409" y="549005"/>
        <a:ext cx="809130" cy="809130"/>
      </dsp:txXfrm>
    </dsp:sp>
    <dsp:sp modelId="{A721F6DF-B161-4E8A-A12D-EC2170BE6805}">
      <dsp:nvSpPr>
        <dsp:cNvPr id="0" name=""/>
        <dsp:cNvSpPr/>
      </dsp:nvSpPr>
      <dsp:spPr>
        <a:xfrm>
          <a:off x="3791545" y="3814209"/>
          <a:ext cx="3446859" cy="72"/>
        </a:xfrm>
        <a:prstGeom prst="rect">
          <a:avLst/>
        </a:prstGeom>
        <a:solidFill>
          <a:schemeClr val="accent5">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962472-8C92-40AB-8504-E0B216D83C64}">
      <dsp:nvSpPr>
        <dsp:cNvPr id="0" name=""/>
        <dsp:cNvSpPr/>
      </dsp:nvSpPr>
      <dsp:spPr>
        <a:xfrm>
          <a:off x="7583090" y="0"/>
          <a:ext cx="3446859" cy="3814281"/>
        </a:xfrm>
        <a:prstGeom prst="rect">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8731" tIns="330200" rIns="268731" bIns="330200" numCol="1" spcCol="1270" anchor="t" anchorCtr="0">
          <a:noAutofit/>
        </a:bodyPr>
        <a:lstStyle/>
        <a:p>
          <a:pPr marL="0" lvl="0" indent="0" algn="l" defTabSz="1155700">
            <a:lnSpc>
              <a:spcPct val="90000"/>
            </a:lnSpc>
            <a:spcBef>
              <a:spcPct val="0"/>
            </a:spcBef>
            <a:spcAft>
              <a:spcPct val="35000"/>
            </a:spcAft>
            <a:buNone/>
            <a:defRPr cap="all"/>
          </a:pPr>
          <a:r>
            <a:rPr lang="en-US" sz="2600" kern="1200" dirty="0"/>
            <a:t>A whole host of EF related fun </a:t>
          </a:r>
          <a:r>
            <a:rPr lang="en-US" sz="2600" kern="1200" dirty="0" err="1"/>
            <a:t>fun</a:t>
          </a:r>
          <a:r>
            <a:rPr lang="en-US" sz="2600" kern="1200" dirty="0"/>
            <a:t> </a:t>
          </a:r>
          <a:r>
            <a:rPr lang="en-US" sz="2600" kern="1200" dirty="0" err="1"/>
            <a:t>fun</a:t>
          </a:r>
          <a:r>
            <a:rPr lang="en-US" sz="2600" kern="1200" dirty="0"/>
            <a:t> </a:t>
          </a:r>
        </a:p>
      </dsp:txBody>
      <dsp:txXfrm>
        <a:off x="7583090" y="1449426"/>
        <a:ext cx="3446859" cy="2288568"/>
      </dsp:txXfrm>
    </dsp:sp>
    <dsp:sp modelId="{21EEC889-D886-40B7-953A-82654C195743}">
      <dsp:nvSpPr>
        <dsp:cNvPr id="0" name=""/>
        <dsp:cNvSpPr/>
      </dsp:nvSpPr>
      <dsp:spPr>
        <a:xfrm>
          <a:off x="8734378" y="381428"/>
          <a:ext cx="1144284" cy="1144284"/>
        </a:xfrm>
        <a:prstGeom prst="ellipse">
          <a:avLst/>
        </a:prstGeom>
        <a:solidFill>
          <a:schemeClr val="accent6">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213" tIns="12700" rIns="8921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901955" y="549005"/>
        <a:ext cx="809130" cy="809130"/>
      </dsp:txXfrm>
    </dsp:sp>
    <dsp:sp modelId="{7AFD90E4-5597-459E-BC0C-9C026B2BD275}">
      <dsp:nvSpPr>
        <dsp:cNvPr id="0" name=""/>
        <dsp:cNvSpPr/>
      </dsp:nvSpPr>
      <dsp:spPr>
        <a:xfrm>
          <a:off x="7583090" y="3814209"/>
          <a:ext cx="3446859" cy="72"/>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06FFA-40F5-442C-ABD9-79F314802566}">
      <dsp:nvSpPr>
        <dsp:cNvPr id="0" name=""/>
        <dsp:cNvSpPr/>
      </dsp:nvSpPr>
      <dsp:spPr>
        <a:xfrm>
          <a:off x="6409" y="124393"/>
          <a:ext cx="1458532" cy="14585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AE28D-154B-484C-90AE-DE7E67F48C0C}">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7D72315-28D2-42DC-9C29-7CC78A70A319}">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t>.NET Core 3 moves away from JSON.NET and uses the new built in System.Text.Json for performance reasons. </a:t>
          </a:r>
          <a:endParaRPr lang="en-US" sz="2200" kern="1200" dirty="0"/>
        </a:p>
      </dsp:txBody>
      <dsp:txXfrm>
        <a:off x="1777484" y="124393"/>
        <a:ext cx="3437969" cy="1458532"/>
      </dsp:txXfrm>
    </dsp:sp>
    <dsp:sp modelId="{F314A59E-0938-4F27-8BD8-3AE803F9796B}">
      <dsp:nvSpPr>
        <dsp:cNvPr id="0" name=""/>
        <dsp:cNvSpPr/>
      </dsp:nvSpPr>
      <dsp:spPr>
        <a:xfrm>
          <a:off x="5814495" y="124393"/>
          <a:ext cx="1458532" cy="14585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D23548-F361-4E8D-AEFC-4F9162EC74C8}">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8C5B808-1676-415A-9DA7-1282A2352156}">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t>This built in serializer has many flaws and gaps to be filled. </a:t>
          </a:r>
          <a:endParaRPr lang="en-US" sz="2200" kern="1200" dirty="0"/>
        </a:p>
      </dsp:txBody>
      <dsp:txXfrm>
        <a:off x="7585570" y="124393"/>
        <a:ext cx="3437969" cy="1458532"/>
      </dsp:txXfrm>
    </dsp:sp>
    <dsp:sp modelId="{B1AAC88C-291A-4D2A-9F9F-5DBFE4270EA2}">
      <dsp:nvSpPr>
        <dsp:cNvPr id="0" name=""/>
        <dsp:cNvSpPr/>
      </dsp:nvSpPr>
      <dsp:spPr>
        <a:xfrm>
          <a:off x="6409" y="2231354"/>
          <a:ext cx="1458532" cy="14585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B03BBF-0554-45C3-8432-4121A7FF6937}">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306B255-3088-4B84-B225-0461C5E45EF6}">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t>One of which is an inability to serialize TimeSpans.</a:t>
          </a:r>
          <a:endParaRPr lang="en-US" sz="2200" kern="1200"/>
        </a:p>
      </dsp:txBody>
      <dsp:txXfrm>
        <a:off x="1777484" y="2231354"/>
        <a:ext cx="3437969" cy="1458532"/>
      </dsp:txXfrm>
    </dsp:sp>
    <dsp:sp modelId="{ACCE6C86-AF09-4AEC-A2B3-4E3CB46410B6}">
      <dsp:nvSpPr>
        <dsp:cNvPr id="0" name=""/>
        <dsp:cNvSpPr/>
      </dsp:nvSpPr>
      <dsp:spPr>
        <a:xfrm>
          <a:off x="5814495" y="2231354"/>
          <a:ext cx="1458532" cy="14585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9067DB-7F32-49AA-B10B-CBC40C06D7DD}">
      <dsp:nvSpPr>
        <dsp:cNvPr id="0" name=""/>
        <dsp:cNvSpPr/>
      </dsp:nvSpPr>
      <dsp:spPr>
        <a:xfrm>
          <a:off x="6120786" y="2537646"/>
          <a:ext cx="845948" cy="8459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D68295D-94D4-48E5-9569-6E2D68018BD7}">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t>Should be permanently fixed in v6.0 </a:t>
          </a:r>
          <a:endParaRPr lang="en-US" sz="2200" kern="1200" dirty="0"/>
        </a:p>
      </dsp:txBody>
      <dsp:txXfrm>
        <a:off x="7585570" y="2231354"/>
        <a:ext cx="3437969" cy="14585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B6EDE-0994-4E3D-9116-E89AA0AEF251}">
      <dsp:nvSpPr>
        <dsp:cNvPr id="0" name=""/>
        <dsp:cNvSpPr/>
      </dsp:nvSpPr>
      <dsp:spPr>
        <a:xfrm>
          <a:off x="862602" y="310256"/>
          <a:ext cx="1259299" cy="12592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DB4DED-6F47-44B8-B17C-E2FF2797A241}">
      <dsp:nvSpPr>
        <dsp:cNvPr id="0" name=""/>
        <dsp:cNvSpPr/>
      </dsp:nvSpPr>
      <dsp:spPr>
        <a:xfrm>
          <a:off x="1130977" y="578631"/>
          <a:ext cx="722548" cy="7225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BCBA6F-E70B-48BC-9401-098049605AAD}">
      <dsp:nvSpPr>
        <dsp:cNvPr id="0" name=""/>
        <dsp:cNvSpPr/>
      </dsp:nvSpPr>
      <dsp:spPr>
        <a:xfrm>
          <a:off x="460039" y="1961796"/>
          <a:ext cx="2064425" cy="140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kern="1200" dirty="0">
              <a:latin typeface="Century Gothic" panose="020B0502020202020204" pitchFamily="34" charset="0"/>
            </a:rPr>
            <a:t>.NET Core was notorious for having “pubternal” APIS</a:t>
          </a:r>
          <a:endParaRPr lang="en-US" sz="1800" kern="1200" dirty="0">
            <a:latin typeface="Century Gothic" panose="020B0502020202020204" pitchFamily="34" charset="0"/>
          </a:endParaRPr>
        </a:p>
      </dsp:txBody>
      <dsp:txXfrm>
        <a:off x="460039" y="1961796"/>
        <a:ext cx="2064425" cy="1406250"/>
      </dsp:txXfrm>
    </dsp:sp>
    <dsp:sp modelId="{4AA1CA54-0DE6-4C9E-A791-771C9DA12468}">
      <dsp:nvSpPr>
        <dsp:cNvPr id="0" name=""/>
        <dsp:cNvSpPr/>
      </dsp:nvSpPr>
      <dsp:spPr>
        <a:xfrm>
          <a:off x="3288301" y="310256"/>
          <a:ext cx="1259299" cy="12592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086984-3BC1-4FFD-892E-C88033B1F826}">
      <dsp:nvSpPr>
        <dsp:cNvPr id="0" name=""/>
        <dsp:cNvSpPr/>
      </dsp:nvSpPr>
      <dsp:spPr>
        <a:xfrm>
          <a:off x="3556676" y="578631"/>
          <a:ext cx="722548" cy="7225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2D90C0-4A5F-40F7-B0CC-58F2B04FDE57}">
      <dsp:nvSpPr>
        <dsp:cNvPr id="0" name=""/>
        <dsp:cNvSpPr/>
      </dsp:nvSpPr>
      <dsp:spPr>
        <a:xfrm>
          <a:off x="2885738" y="1961796"/>
          <a:ext cx="2064425" cy="140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kern="1200">
              <a:latin typeface="Century Gothic" panose="020B0502020202020204" pitchFamily="34" charset="0"/>
            </a:rPr>
            <a:t>These were public classes in an “internal” namespace</a:t>
          </a:r>
          <a:endParaRPr lang="en-US" sz="1800" kern="1200">
            <a:latin typeface="Century Gothic" panose="020B0502020202020204" pitchFamily="34" charset="0"/>
          </a:endParaRPr>
        </a:p>
      </dsp:txBody>
      <dsp:txXfrm>
        <a:off x="2885738" y="1961796"/>
        <a:ext cx="2064425" cy="1406250"/>
      </dsp:txXfrm>
    </dsp:sp>
    <dsp:sp modelId="{F96C9E75-7945-40FA-8B4C-2B27FB2DEC2A}">
      <dsp:nvSpPr>
        <dsp:cNvPr id="0" name=""/>
        <dsp:cNvSpPr/>
      </dsp:nvSpPr>
      <dsp:spPr>
        <a:xfrm>
          <a:off x="5714001" y="310256"/>
          <a:ext cx="1259299" cy="12592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EFAC3B-E25E-4EEF-A00B-D90DA853E96D}">
      <dsp:nvSpPr>
        <dsp:cNvPr id="0" name=""/>
        <dsp:cNvSpPr/>
      </dsp:nvSpPr>
      <dsp:spPr>
        <a:xfrm>
          <a:off x="5982376" y="578631"/>
          <a:ext cx="722548" cy="7225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E4CEBE-8244-49C7-B5BC-2E67B637E578}">
      <dsp:nvSpPr>
        <dsp:cNvPr id="0" name=""/>
        <dsp:cNvSpPr/>
      </dsp:nvSpPr>
      <dsp:spPr>
        <a:xfrm>
          <a:off x="5311438" y="1961796"/>
          <a:ext cx="2064425" cy="140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kern="1200" dirty="0">
              <a:latin typeface="Century Gothic" panose="020B0502020202020204" pitchFamily="34" charset="0"/>
            </a:rPr>
            <a:t>This access modifier has now been changed to internal</a:t>
          </a:r>
          <a:endParaRPr lang="en-US" sz="1800" kern="1200" dirty="0">
            <a:latin typeface="Century Gothic" panose="020B0502020202020204" pitchFamily="34" charset="0"/>
          </a:endParaRPr>
        </a:p>
      </dsp:txBody>
      <dsp:txXfrm>
        <a:off x="5311438" y="1961796"/>
        <a:ext cx="2064425" cy="1406250"/>
      </dsp:txXfrm>
    </dsp:sp>
    <dsp:sp modelId="{092EBE5F-EFCF-4540-B1DB-D9F080B3CC63}">
      <dsp:nvSpPr>
        <dsp:cNvPr id="0" name=""/>
        <dsp:cNvSpPr/>
      </dsp:nvSpPr>
      <dsp:spPr>
        <a:xfrm>
          <a:off x="8139700" y="310256"/>
          <a:ext cx="1259299" cy="12592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A0B24A-6B72-4DD1-BAA0-45387F679A52}">
      <dsp:nvSpPr>
        <dsp:cNvPr id="0" name=""/>
        <dsp:cNvSpPr/>
      </dsp:nvSpPr>
      <dsp:spPr>
        <a:xfrm>
          <a:off x="8408075" y="578631"/>
          <a:ext cx="722548" cy="7225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F022BB-8783-48C1-9071-572646979454}">
      <dsp:nvSpPr>
        <dsp:cNvPr id="0" name=""/>
        <dsp:cNvSpPr/>
      </dsp:nvSpPr>
      <dsp:spPr>
        <a:xfrm>
          <a:off x="7737137" y="1961796"/>
          <a:ext cx="2064425" cy="140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kern="1200">
              <a:latin typeface="Century Gothic" panose="020B0502020202020204" pitchFamily="34" charset="0"/>
            </a:rPr>
            <a:t>Meaning a lot of methods you were using now don’t exist</a:t>
          </a:r>
          <a:endParaRPr lang="en-US" sz="1800" kern="1200">
            <a:latin typeface="Century Gothic" panose="020B0502020202020204" pitchFamily="34" charset="0"/>
          </a:endParaRPr>
        </a:p>
      </dsp:txBody>
      <dsp:txXfrm>
        <a:off x="7737137" y="1961796"/>
        <a:ext cx="2064425" cy="14062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08D7A5-20F9-49A1-B22C-F7450814E237}">
      <dsp:nvSpPr>
        <dsp:cNvPr id="0" name=""/>
        <dsp:cNvSpPr/>
      </dsp:nvSpPr>
      <dsp:spPr>
        <a:xfrm>
          <a:off x="0" y="0"/>
          <a:ext cx="4220000" cy="890050"/>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Usually EF Core and .NET Core upgrades go hand in hand</a:t>
          </a:r>
        </a:p>
      </dsp:txBody>
      <dsp:txXfrm>
        <a:off x="26069" y="26069"/>
        <a:ext cx="3184357" cy="837912"/>
      </dsp:txXfrm>
    </dsp:sp>
    <dsp:sp modelId="{850391EA-3B0E-408D-A131-220EC3BEF16E}">
      <dsp:nvSpPr>
        <dsp:cNvPr id="0" name=""/>
        <dsp:cNvSpPr/>
      </dsp:nvSpPr>
      <dsp:spPr>
        <a:xfrm>
          <a:off x="353425" y="1051877"/>
          <a:ext cx="4220000" cy="890050"/>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If updating .NET Core in a project which has EF Core I’d usually upgrade both</a:t>
          </a:r>
        </a:p>
      </dsp:txBody>
      <dsp:txXfrm>
        <a:off x="379494" y="1077946"/>
        <a:ext cx="3235905" cy="837912"/>
      </dsp:txXfrm>
    </dsp:sp>
    <dsp:sp modelId="{B4C2A5AC-8020-46A5-9F7A-90DAD602AE23}">
      <dsp:nvSpPr>
        <dsp:cNvPr id="0" name=""/>
        <dsp:cNvSpPr/>
      </dsp:nvSpPr>
      <dsp:spPr>
        <a:xfrm>
          <a:off x="701575" y="2103755"/>
          <a:ext cx="4220000" cy="890050"/>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Although the newest version of EF Core has some real fun issues</a:t>
          </a:r>
          <a:endParaRPr lang="en-US" sz="1800" kern="1200"/>
        </a:p>
      </dsp:txBody>
      <dsp:txXfrm>
        <a:off x="727644" y="2129824"/>
        <a:ext cx="3241180" cy="837912"/>
      </dsp:txXfrm>
    </dsp:sp>
    <dsp:sp modelId="{2C3CB9C4-EEFD-4096-A334-204C9C29AFBE}">
      <dsp:nvSpPr>
        <dsp:cNvPr id="0" name=""/>
        <dsp:cNvSpPr/>
      </dsp:nvSpPr>
      <dsp:spPr>
        <a:xfrm>
          <a:off x="1055000" y="3155632"/>
          <a:ext cx="4220000" cy="890050"/>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As you will see in the next slide… (yes made it to 4 points)</a:t>
          </a:r>
          <a:endParaRPr lang="en-US" sz="1800" kern="1200"/>
        </a:p>
      </dsp:txBody>
      <dsp:txXfrm>
        <a:off x="1081069" y="3181701"/>
        <a:ext cx="3235905" cy="837912"/>
      </dsp:txXfrm>
    </dsp:sp>
    <dsp:sp modelId="{2C749B81-4C7C-4B17-B6B7-722854691691}">
      <dsp:nvSpPr>
        <dsp:cNvPr id="0" name=""/>
        <dsp:cNvSpPr/>
      </dsp:nvSpPr>
      <dsp:spPr>
        <a:xfrm>
          <a:off x="3641468" y="681697"/>
          <a:ext cx="578532" cy="578532"/>
        </a:xfrm>
        <a:prstGeom prst="downArrow">
          <a:avLst>
            <a:gd name="adj1" fmla="val 55000"/>
            <a:gd name="adj2" fmla="val 45000"/>
          </a:avLst>
        </a:prstGeom>
        <a:solidFill>
          <a:schemeClr val="accent2">
            <a:alpha val="90000"/>
            <a:tint val="40000"/>
            <a:hueOff val="0"/>
            <a:satOff val="0"/>
            <a:lumOff val="0"/>
            <a:alphaOff val="0"/>
          </a:schemeClr>
        </a:solidFill>
        <a:ln w="12700" cap="rnd" cmpd="sng" algn="ctr">
          <a:solidFill>
            <a:schemeClr val="accent2">
              <a:alpha val="90000"/>
              <a:tint val="40000"/>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3771638" y="681697"/>
        <a:ext cx="318192" cy="435345"/>
      </dsp:txXfrm>
    </dsp:sp>
    <dsp:sp modelId="{902AF802-C20D-45E9-A2FF-7AE14E24A873}">
      <dsp:nvSpPr>
        <dsp:cNvPr id="0" name=""/>
        <dsp:cNvSpPr/>
      </dsp:nvSpPr>
      <dsp:spPr>
        <a:xfrm>
          <a:off x="3994893" y="1733575"/>
          <a:ext cx="578532" cy="578532"/>
        </a:xfrm>
        <a:prstGeom prst="downArrow">
          <a:avLst>
            <a:gd name="adj1" fmla="val 55000"/>
            <a:gd name="adj2" fmla="val 45000"/>
          </a:avLst>
        </a:prstGeom>
        <a:solidFill>
          <a:schemeClr val="accent2">
            <a:alpha val="90000"/>
            <a:tint val="40000"/>
            <a:hueOff val="0"/>
            <a:satOff val="0"/>
            <a:lumOff val="0"/>
            <a:alphaOff val="0"/>
          </a:schemeClr>
        </a:solidFill>
        <a:ln w="12700" cap="rnd" cmpd="sng" algn="ctr">
          <a:solidFill>
            <a:schemeClr val="accent2">
              <a:alpha val="90000"/>
              <a:tint val="40000"/>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125063" y="1733575"/>
        <a:ext cx="318192" cy="435345"/>
      </dsp:txXfrm>
    </dsp:sp>
    <dsp:sp modelId="{037929F4-E0FD-4573-9A87-1A8A2F27F7CA}">
      <dsp:nvSpPr>
        <dsp:cNvPr id="0" name=""/>
        <dsp:cNvSpPr/>
      </dsp:nvSpPr>
      <dsp:spPr>
        <a:xfrm>
          <a:off x="4343043" y="2785452"/>
          <a:ext cx="578532" cy="578532"/>
        </a:xfrm>
        <a:prstGeom prst="downArrow">
          <a:avLst>
            <a:gd name="adj1" fmla="val 55000"/>
            <a:gd name="adj2" fmla="val 45000"/>
          </a:avLst>
        </a:prstGeom>
        <a:solidFill>
          <a:schemeClr val="accent2">
            <a:alpha val="90000"/>
            <a:tint val="40000"/>
            <a:hueOff val="0"/>
            <a:satOff val="0"/>
            <a:lumOff val="0"/>
            <a:alphaOff val="0"/>
          </a:schemeClr>
        </a:solidFill>
        <a:ln w="12700" cap="rnd" cmpd="sng" algn="ctr">
          <a:solidFill>
            <a:schemeClr val="accent2">
              <a:alpha val="90000"/>
              <a:tint val="40000"/>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473213" y="2785452"/>
        <a:ext cx="318192" cy="435345"/>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11/20/2020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689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11/20/2020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57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11/20/2020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1562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11/20/2020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4859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23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911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277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586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11/20/2020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15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11/20/2020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58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11/20/2020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hyperlink" Target="https://docs.microsoft.com/en-us/dotnet/core/compatibility/2.2-3.1#pubternal-apis-remove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otnet/aspnetcore/issu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compiledexperience.com/blog/posts/ef-core-client-side-eva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ocs.microsoft.com/en-us/ef/core/what-is-new/ef-core-3.x/breaking-change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dotnet/core/compatibility/3.1-5.0"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2020104020203"/>
              <a:ea typeface="+mn-ea"/>
              <a:cs typeface="+mn-cs"/>
            </a:endParaRPr>
          </a:p>
        </p:txBody>
      </p:sp>
      <p:pic>
        <p:nvPicPr>
          <p:cNvPr id="8" name="Picture 7" descr="A dog looking at the camera">
            <a:extLst>
              <a:ext uri="{FF2B5EF4-FFF2-40B4-BE49-F238E27FC236}">
                <a16:creationId xmlns:a16="http://schemas.microsoft.com/office/drawing/2014/main" id="{F0B92F21-44D0-49F2-B59D-6723737D9B5C}"/>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965201" y="1020431"/>
            <a:ext cx="10225530" cy="1475013"/>
          </a:xfrm>
        </p:spPr>
        <p:txBody>
          <a:bodyPr>
            <a:normAutofit/>
          </a:bodyPr>
          <a:lstStyle/>
          <a:p>
            <a:r>
              <a:rPr lang="en-US" sz="4000" dirty="0">
                <a:solidFill>
                  <a:schemeClr val="tx1"/>
                </a:solidFill>
              </a:rPr>
              <a:t>Upgrading to dotnet core 3.1</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965200" y="2495445"/>
            <a:ext cx="10225530" cy="590321"/>
          </a:xfrm>
        </p:spPr>
        <p:txBody>
          <a:bodyPr>
            <a:normAutofit/>
          </a:bodyPr>
          <a:lstStyle/>
          <a:p>
            <a:r>
              <a:rPr lang="en-US" sz="1600" dirty="0">
                <a:solidFill>
                  <a:schemeClr val="tx1"/>
                </a:solidFill>
              </a:rPr>
              <a:t>And some of the random stuff that breaks – 06/11/2020</a:t>
            </a:r>
          </a:p>
          <a:p>
            <a:endParaRPr lang="en-US" sz="1600" dirty="0">
              <a:solidFill>
                <a:schemeClr val="tx1"/>
              </a:solidFill>
            </a:endParaRPr>
          </a:p>
        </p:txBody>
      </p:sp>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F4680-467A-4489-AF33-5875C196A841}"/>
              </a:ext>
            </a:extLst>
          </p:cNvPr>
          <p:cNvSpPr>
            <a:spLocks noGrp="1"/>
          </p:cNvSpPr>
          <p:nvPr>
            <p:ph type="title"/>
          </p:nvPr>
        </p:nvSpPr>
        <p:spPr/>
        <p:txBody>
          <a:bodyPr/>
          <a:lstStyle/>
          <a:p>
            <a:r>
              <a:rPr lang="en-GB" dirty="0"/>
              <a:t>Some random examples of </a:t>
            </a:r>
            <a:r>
              <a:rPr lang="en-GB" dirty="0" err="1"/>
              <a:t>pubternals</a:t>
            </a:r>
            <a:endParaRPr lang="en-GB" dirty="0"/>
          </a:p>
        </p:txBody>
      </p:sp>
      <p:sp>
        <p:nvSpPr>
          <p:cNvPr id="3" name="Content Placeholder 2">
            <a:extLst>
              <a:ext uri="{FF2B5EF4-FFF2-40B4-BE49-F238E27FC236}">
                <a16:creationId xmlns:a16="http://schemas.microsoft.com/office/drawing/2014/main" id="{FE4E5610-8333-4711-8384-1E2D0844E08B}"/>
              </a:ext>
            </a:extLst>
          </p:cNvPr>
          <p:cNvSpPr>
            <a:spLocks noGrp="1"/>
          </p:cNvSpPr>
          <p:nvPr>
            <p:ph idx="1"/>
          </p:nvPr>
        </p:nvSpPr>
        <p:spPr/>
        <p:txBody>
          <a:bodyPr>
            <a:normAutofit fontScale="85000" lnSpcReduction="10000"/>
          </a:bodyPr>
          <a:lstStyle/>
          <a:p>
            <a:r>
              <a:rPr lang="en-GB" sz="3200" dirty="0" err="1">
                <a:solidFill>
                  <a:schemeClr val="tx1"/>
                </a:solidFill>
              </a:rPr>
              <a:t>HttpContext.Request.EnableRewind</a:t>
            </a:r>
            <a:r>
              <a:rPr lang="en-GB" sz="3200" dirty="0">
                <a:solidFill>
                  <a:schemeClr val="tx1"/>
                </a:solidFill>
              </a:rPr>
              <a:t>(); </a:t>
            </a:r>
            <a:r>
              <a:rPr lang="en-GB" sz="3200" dirty="0">
                <a:solidFill>
                  <a:schemeClr val="tx1"/>
                </a:solidFill>
                <a:sym typeface="Wingdings" panose="05000000000000000000" pitchFamily="2" charset="2"/>
              </a:rPr>
              <a:t> </a:t>
            </a:r>
            <a:r>
              <a:rPr lang="en-GB" sz="3200" dirty="0" err="1">
                <a:solidFill>
                  <a:schemeClr val="tx1"/>
                </a:solidFill>
                <a:sym typeface="Wingdings" panose="05000000000000000000" pitchFamily="2" charset="2"/>
              </a:rPr>
              <a:t>HttpContext.Request.EnableBuffering</a:t>
            </a:r>
            <a:r>
              <a:rPr lang="en-GB" sz="3200" dirty="0">
                <a:solidFill>
                  <a:schemeClr val="tx1"/>
                </a:solidFill>
                <a:sym typeface="Wingdings" panose="05000000000000000000" pitchFamily="2" charset="2"/>
              </a:rPr>
              <a:t>(); - read response stream many times</a:t>
            </a:r>
          </a:p>
          <a:p>
            <a:r>
              <a:rPr lang="en-GB" sz="3200" dirty="0" err="1">
                <a:solidFill>
                  <a:schemeClr val="tx1"/>
                </a:solidFill>
                <a:sym typeface="Wingdings" panose="05000000000000000000" pitchFamily="2" charset="2"/>
              </a:rPr>
              <a:t>Collection.Join</a:t>
            </a:r>
            <a:r>
              <a:rPr lang="en-GB" sz="3200" dirty="0">
                <a:solidFill>
                  <a:schemeClr val="tx1"/>
                </a:solidFill>
                <a:sym typeface="Wingdings" panose="05000000000000000000" pitchFamily="2" charset="2"/>
              </a:rPr>
              <a:t>()   </a:t>
            </a:r>
            <a:r>
              <a:rPr lang="en-GB" sz="3200" dirty="0" err="1">
                <a:solidFill>
                  <a:schemeClr val="tx1"/>
                </a:solidFill>
                <a:sym typeface="Wingdings" panose="05000000000000000000" pitchFamily="2" charset="2"/>
              </a:rPr>
              <a:t>string.Join</a:t>
            </a:r>
            <a:r>
              <a:rPr lang="en-GB" sz="3200" dirty="0">
                <a:solidFill>
                  <a:schemeClr val="tx1"/>
                </a:solidFill>
                <a:sym typeface="Wingdings" panose="05000000000000000000" pitchFamily="2" charset="2"/>
              </a:rPr>
              <a:t>(",", Collection)</a:t>
            </a:r>
          </a:p>
          <a:p>
            <a:r>
              <a:rPr lang="en-GB" sz="3200" dirty="0">
                <a:solidFill>
                  <a:schemeClr val="tx1"/>
                </a:solidFill>
              </a:rPr>
              <a:t>All APIs in the Microsoft.AspNetCore.* and Microsoft.Extensions.* namespaces that have an Internal segment in the namespace name. </a:t>
            </a:r>
          </a:p>
          <a:p>
            <a:r>
              <a:rPr lang="en-GB" sz="2400" dirty="0">
                <a:solidFill>
                  <a:schemeClr val="accent1">
                    <a:lumMod val="75000"/>
                  </a:schemeClr>
                </a:solidFill>
                <a:hlinkClick r:id="rId2">
                  <a:extLst>
                    <a:ext uri="{A12FA001-AC4F-418D-AE19-62706E023703}">
                      <ahyp:hlinkClr xmlns:ahyp="http://schemas.microsoft.com/office/drawing/2018/hyperlinkcolor" val="tx"/>
                    </a:ext>
                  </a:extLst>
                </a:hlinkClick>
              </a:rPr>
              <a:t>https://docs.microsoft.com/en-us/dotnet/core/compatibility/2.2-3.1#pubternal-apis-removed</a:t>
            </a:r>
            <a:endParaRPr lang="en-GB" sz="2400" dirty="0">
              <a:solidFill>
                <a:schemeClr val="accent1">
                  <a:lumMod val="75000"/>
                </a:schemeClr>
              </a:solidFill>
            </a:endParaRPr>
          </a:p>
        </p:txBody>
      </p:sp>
      <p:sp>
        <p:nvSpPr>
          <p:cNvPr id="4" name="Rectangle 1">
            <a:extLst>
              <a:ext uri="{FF2B5EF4-FFF2-40B4-BE49-F238E27FC236}">
                <a16:creationId xmlns:a16="http://schemas.microsoft.com/office/drawing/2014/main" id="{070783EB-0E3A-4332-9BA5-A83E3A82E48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E3E3E3"/>
                </a:solidFill>
                <a:effectLst/>
                <a:latin typeface="Segoe UI" panose="020B0502040204020203" pitchFamily="34" charset="0"/>
                <a:cs typeface="Segoe UI" panose="020B0502040204020203" pitchFamily="34" charset="0"/>
              </a:rPr>
              <a:t>All APIs in the </a:t>
            </a:r>
            <a:r>
              <a:rPr kumimoji="0" lang="en-US" altLang="en-US" sz="900" b="0" i="0" u="none" strike="noStrike" cap="none" normalizeH="0" baseline="0">
                <a:ln>
                  <a:noFill/>
                </a:ln>
                <a:solidFill>
                  <a:srgbClr val="E3E3E3"/>
                </a:solidFill>
                <a:effectLst/>
                <a:latin typeface="SFMono-Regular"/>
              </a:rPr>
              <a:t>Microsoft.AspNetCore.*</a:t>
            </a:r>
            <a:r>
              <a:rPr kumimoji="0" lang="en-US" altLang="en-US" sz="1200" b="0" i="0" u="none" strike="noStrike" cap="none" normalizeH="0" baseline="0">
                <a:ln>
                  <a:noFill/>
                </a:ln>
                <a:solidFill>
                  <a:srgbClr val="E3E3E3"/>
                </a:solidFill>
                <a:effectLst/>
                <a:latin typeface="Segoe UI" panose="020B0502040204020203" pitchFamily="34" charset="0"/>
                <a:cs typeface="Segoe UI" panose="020B0502040204020203" pitchFamily="34" charset="0"/>
              </a:rPr>
              <a:t> and </a:t>
            </a:r>
            <a:r>
              <a:rPr kumimoji="0" lang="en-US" altLang="en-US" sz="900" b="0" i="0" u="none" strike="noStrike" cap="none" normalizeH="0" baseline="0">
                <a:ln>
                  <a:noFill/>
                </a:ln>
                <a:solidFill>
                  <a:srgbClr val="E3E3E3"/>
                </a:solidFill>
                <a:effectLst/>
                <a:latin typeface="SFMono-Regular"/>
              </a:rPr>
              <a:t>Microsoft.Extensions.*</a:t>
            </a:r>
            <a:r>
              <a:rPr kumimoji="0" lang="en-US" altLang="en-US" sz="1200" b="0" i="0" u="none" strike="noStrike" cap="none" normalizeH="0" baseline="0">
                <a:ln>
                  <a:noFill/>
                </a:ln>
                <a:solidFill>
                  <a:srgbClr val="E3E3E3"/>
                </a:solidFill>
                <a:effectLst/>
                <a:latin typeface="Segoe UI" panose="020B0502040204020203" pitchFamily="34" charset="0"/>
                <a:cs typeface="Segoe UI" panose="020B0502040204020203" pitchFamily="34" charset="0"/>
              </a:rPr>
              <a:t> namespaces that have an </a:t>
            </a:r>
            <a:r>
              <a:rPr kumimoji="0" lang="en-US" altLang="en-US" sz="900" b="0" i="0" u="none" strike="noStrike" cap="none" normalizeH="0" baseline="0">
                <a:ln>
                  <a:noFill/>
                </a:ln>
                <a:solidFill>
                  <a:srgbClr val="E3E3E3"/>
                </a:solidFill>
                <a:effectLst/>
                <a:latin typeface="SFMono-Regular"/>
              </a:rPr>
              <a:t>Internal</a:t>
            </a:r>
            <a:r>
              <a:rPr kumimoji="0" lang="en-US" altLang="en-US" sz="1200" b="0" i="0" u="none" strike="noStrike" cap="none" normalizeH="0" baseline="0">
                <a:ln>
                  <a:noFill/>
                </a:ln>
                <a:solidFill>
                  <a:srgbClr val="E3E3E3"/>
                </a:solidFill>
                <a:effectLst/>
                <a:latin typeface="Segoe UI" panose="020B0502040204020203" pitchFamily="34" charset="0"/>
                <a:cs typeface="Segoe UI" panose="020B0502040204020203" pitchFamily="34" charset="0"/>
              </a:rPr>
              <a:t> segment in the namespace name. </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5147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38CA-0D58-432D-8287-92CAA4FB8EF5}"/>
              </a:ext>
            </a:extLst>
          </p:cNvPr>
          <p:cNvSpPr>
            <a:spLocks noGrp="1"/>
          </p:cNvSpPr>
          <p:nvPr>
            <p:ph type="title"/>
          </p:nvPr>
        </p:nvSpPr>
        <p:spPr/>
        <p:txBody>
          <a:bodyPr/>
          <a:lstStyle/>
          <a:p>
            <a:r>
              <a:rPr lang="en-US" dirty="0" err="1">
                <a:solidFill>
                  <a:schemeClr val="tx1">
                    <a:lumMod val="85000"/>
                    <a:lumOff val="15000"/>
                  </a:schemeClr>
                </a:solidFill>
              </a:rPr>
              <a:t>Pubternals</a:t>
            </a:r>
            <a:r>
              <a:rPr lang="en-US" dirty="0">
                <a:solidFill>
                  <a:schemeClr val="tx1">
                    <a:lumMod val="85000"/>
                    <a:lumOff val="15000"/>
                  </a:schemeClr>
                </a:solidFill>
              </a:rPr>
              <a:t> have been removed - solution</a:t>
            </a:r>
            <a:endParaRPr lang="en-GB" dirty="0"/>
          </a:p>
        </p:txBody>
      </p:sp>
      <p:sp>
        <p:nvSpPr>
          <p:cNvPr id="3" name="Content Placeholder 2">
            <a:extLst>
              <a:ext uri="{FF2B5EF4-FFF2-40B4-BE49-F238E27FC236}">
                <a16:creationId xmlns:a16="http://schemas.microsoft.com/office/drawing/2014/main" id="{8BE6B8FE-CA5C-4588-9D93-BB7025DC5E04}"/>
              </a:ext>
            </a:extLst>
          </p:cNvPr>
          <p:cNvSpPr>
            <a:spLocks noGrp="1"/>
          </p:cNvSpPr>
          <p:nvPr>
            <p:ph idx="1"/>
          </p:nvPr>
        </p:nvSpPr>
        <p:spPr/>
        <p:txBody>
          <a:bodyPr>
            <a:normAutofit fontScale="92500" lnSpcReduction="20000"/>
          </a:bodyPr>
          <a:lstStyle/>
          <a:p>
            <a:r>
              <a:rPr lang="en-GB" sz="3200" dirty="0"/>
              <a:t>Many of these “pubternal” classes have been given publicly encapsulated substitutes </a:t>
            </a:r>
          </a:p>
          <a:p>
            <a:r>
              <a:rPr lang="en-GB" sz="3200" dirty="0"/>
              <a:t>Be this a direct lift and shit to a public namespace </a:t>
            </a:r>
          </a:p>
          <a:p>
            <a:r>
              <a:rPr lang="en-GB" sz="3200" dirty="0"/>
              <a:t>Or a brand new method</a:t>
            </a:r>
          </a:p>
          <a:p>
            <a:r>
              <a:rPr lang="en-GB" sz="3200" dirty="0"/>
              <a:t>If there’s not a new bit of code to fulfil your needs either hand craft one or open an issue up here </a:t>
            </a:r>
            <a:r>
              <a:rPr lang="en-GB" sz="3200" dirty="0">
                <a:solidFill>
                  <a:schemeClr val="accent1">
                    <a:lumMod val="75000"/>
                  </a:schemeClr>
                </a:solidFill>
                <a:hlinkClick r:id="rId2">
                  <a:extLst>
                    <a:ext uri="{A12FA001-AC4F-418D-AE19-62706E023703}">
                      <ahyp:hlinkClr xmlns:ahyp="http://schemas.microsoft.com/office/drawing/2018/hyperlinkcolor" val="tx"/>
                    </a:ext>
                  </a:extLst>
                </a:hlinkClick>
              </a:rPr>
              <a:t>https://github.com/dotnet/aspnetcore/issues</a:t>
            </a:r>
            <a:endParaRPr lang="en-GB" sz="3200" dirty="0">
              <a:solidFill>
                <a:schemeClr val="accent1">
                  <a:lumMod val="75000"/>
                </a:schemeClr>
              </a:solidFill>
            </a:endParaRPr>
          </a:p>
        </p:txBody>
      </p:sp>
    </p:spTree>
    <p:extLst>
      <p:ext uri="{BB962C8B-B14F-4D97-AF65-F5344CB8AC3E}">
        <p14:creationId xmlns:p14="http://schemas.microsoft.com/office/powerpoint/2010/main" val="1742756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9E63F1-3287-4339-84F2-B424A8E25CD8}"/>
              </a:ext>
            </a:extLst>
          </p:cNvPr>
          <p:cNvSpPr>
            <a:spLocks noGrp="1"/>
          </p:cNvSpPr>
          <p:nvPr>
            <p:ph type="title"/>
          </p:nvPr>
        </p:nvSpPr>
        <p:spPr>
          <a:xfrm>
            <a:off x="581192" y="702156"/>
            <a:ext cx="11029616" cy="1188720"/>
          </a:xfrm>
        </p:spPr>
        <p:txBody>
          <a:bodyPr>
            <a:normAutofit/>
          </a:bodyPr>
          <a:lstStyle/>
          <a:p>
            <a:pPr lvl="0">
              <a:defRPr cap="all"/>
            </a:pPr>
            <a:r>
              <a:rPr lang="en-US" dirty="0"/>
              <a:t>A whole host of EF related fun </a:t>
            </a:r>
            <a:r>
              <a:rPr lang="en-US" dirty="0" err="1"/>
              <a:t>fun</a:t>
            </a:r>
            <a:r>
              <a:rPr lang="en-US" dirty="0"/>
              <a:t> </a:t>
            </a:r>
            <a:r>
              <a:rPr lang="en-US" dirty="0" err="1"/>
              <a:t>fun</a:t>
            </a:r>
            <a:r>
              <a:rPr lang="en-US" dirty="0"/>
              <a:t> </a:t>
            </a:r>
          </a:p>
        </p:txBody>
      </p:sp>
      <p:sp>
        <p:nvSpPr>
          <p:cNvPr id="73" name="Rectangle 72">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NET Core 3 update to “Entity Framework Core in Action” book – The Reformed  Programmer">
            <a:extLst>
              <a:ext uri="{FF2B5EF4-FFF2-40B4-BE49-F238E27FC236}">
                <a16:creationId xmlns:a16="http://schemas.microsoft.com/office/drawing/2014/main" id="{92E3123C-E70E-47F5-A13D-C38EF52BEC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0698" y="2628729"/>
            <a:ext cx="4748741" cy="31460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E432CB19-CC50-47BB-A281-0FD8BB26B754}"/>
              </a:ext>
            </a:extLst>
          </p:cNvPr>
          <p:cNvGraphicFramePr>
            <a:graphicFrameLocks noGrp="1"/>
          </p:cNvGraphicFramePr>
          <p:nvPr>
            <p:ph idx="1"/>
            <p:extLst>
              <p:ext uri="{D42A27DB-BD31-4B8C-83A1-F6EECF244321}">
                <p14:modId xmlns:p14="http://schemas.microsoft.com/office/powerpoint/2010/main" val="2999584008"/>
              </p:ext>
            </p:extLst>
          </p:nvPr>
        </p:nvGraphicFramePr>
        <p:xfrm>
          <a:off x="6335805" y="2180496"/>
          <a:ext cx="5275001" cy="4045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9380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38CA-0D58-432D-8287-92CAA4FB8EF5}"/>
              </a:ext>
            </a:extLst>
          </p:cNvPr>
          <p:cNvSpPr>
            <a:spLocks noGrp="1"/>
          </p:cNvSpPr>
          <p:nvPr>
            <p:ph type="title"/>
          </p:nvPr>
        </p:nvSpPr>
        <p:spPr/>
        <p:txBody>
          <a:bodyPr/>
          <a:lstStyle/>
          <a:p>
            <a:r>
              <a:rPr lang="en-US" dirty="0"/>
              <a:t>A whole host of EF related fun </a:t>
            </a:r>
            <a:r>
              <a:rPr lang="en-US" dirty="0" err="1"/>
              <a:t>fun</a:t>
            </a:r>
            <a:r>
              <a:rPr lang="en-US" dirty="0"/>
              <a:t> </a:t>
            </a:r>
            <a:r>
              <a:rPr lang="en-US" dirty="0" err="1"/>
              <a:t>fun</a:t>
            </a:r>
            <a:r>
              <a:rPr lang="en-US" dirty="0"/>
              <a:t> </a:t>
            </a:r>
            <a:endParaRPr lang="en-GB" dirty="0"/>
          </a:p>
        </p:txBody>
      </p:sp>
      <p:sp>
        <p:nvSpPr>
          <p:cNvPr id="3" name="Content Placeholder 2">
            <a:extLst>
              <a:ext uri="{FF2B5EF4-FFF2-40B4-BE49-F238E27FC236}">
                <a16:creationId xmlns:a16="http://schemas.microsoft.com/office/drawing/2014/main" id="{8BE6B8FE-CA5C-4588-9D93-BB7025DC5E04}"/>
              </a:ext>
            </a:extLst>
          </p:cNvPr>
          <p:cNvSpPr>
            <a:spLocks noGrp="1"/>
          </p:cNvSpPr>
          <p:nvPr>
            <p:ph idx="1"/>
          </p:nvPr>
        </p:nvSpPr>
        <p:spPr/>
        <p:txBody>
          <a:bodyPr>
            <a:normAutofit/>
          </a:bodyPr>
          <a:lstStyle/>
          <a:p>
            <a:r>
              <a:rPr lang="en-GB" sz="4000" dirty="0"/>
              <a:t>Now these are not directly welded to a .NET Core upgrade, its just a good idea (in some cases) to keep the two pretty closely linked version wise. </a:t>
            </a:r>
          </a:p>
          <a:p>
            <a:pPr marL="0" indent="0">
              <a:buNone/>
            </a:pPr>
            <a:endParaRPr lang="en-GB" sz="2400" dirty="0">
              <a:solidFill>
                <a:schemeClr val="accent1">
                  <a:lumMod val="75000"/>
                </a:schemeClr>
              </a:solidFill>
            </a:endParaRPr>
          </a:p>
        </p:txBody>
      </p:sp>
    </p:spTree>
    <p:extLst>
      <p:ext uri="{BB962C8B-B14F-4D97-AF65-F5344CB8AC3E}">
        <p14:creationId xmlns:p14="http://schemas.microsoft.com/office/powerpoint/2010/main" val="4232357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38CA-0D58-432D-8287-92CAA4FB8EF5}"/>
              </a:ext>
            </a:extLst>
          </p:cNvPr>
          <p:cNvSpPr>
            <a:spLocks noGrp="1"/>
          </p:cNvSpPr>
          <p:nvPr>
            <p:ph type="title"/>
          </p:nvPr>
        </p:nvSpPr>
        <p:spPr/>
        <p:txBody>
          <a:bodyPr/>
          <a:lstStyle/>
          <a:p>
            <a:r>
              <a:rPr lang="en-US" dirty="0"/>
              <a:t>A whole host of EF related fun </a:t>
            </a:r>
            <a:r>
              <a:rPr lang="en-US" dirty="0" err="1"/>
              <a:t>fun</a:t>
            </a:r>
            <a:r>
              <a:rPr lang="en-US" dirty="0"/>
              <a:t> </a:t>
            </a:r>
            <a:r>
              <a:rPr lang="en-US" dirty="0" err="1"/>
              <a:t>fun</a:t>
            </a:r>
            <a:r>
              <a:rPr lang="en-US" dirty="0"/>
              <a:t> </a:t>
            </a:r>
            <a:endParaRPr lang="en-GB" dirty="0"/>
          </a:p>
        </p:txBody>
      </p:sp>
      <p:sp>
        <p:nvSpPr>
          <p:cNvPr id="3" name="Content Placeholder 2">
            <a:extLst>
              <a:ext uri="{FF2B5EF4-FFF2-40B4-BE49-F238E27FC236}">
                <a16:creationId xmlns:a16="http://schemas.microsoft.com/office/drawing/2014/main" id="{8BE6B8FE-CA5C-4588-9D93-BB7025DC5E04}"/>
              </a:ext>
            </a:extLst>
          </p:cNvPr>
          <p:cNvSpPr>
            <a:spLocks noGrp="1"/>
          </p:cNvSpPr>
          <p:nvPr>
            <p:ph idx="1"/>
          </p:nvPr>
        </p:nvSpPr>
        <p:spPr>
          <a:xfrm>
            <a:off x="581192" y="2743536"/>
            <a:ext cx="11029615" cy="4202550"/>
          </a:xfrm>
        </p:spPr>
        <p:txBody>
          <a:bodyPr>
            <a:normAutofit fontScale="92500" lnSpcReduction="10000"/>
          </a:bodyPr>
          <a:lstStyle/>
          <a:p>
            <a:r>
              <a:rPr lang="en-GB" sz="2800" dirty="0"/>
              <a:t>Here’s a couple examples of the fun </a:t>
            </a:r>
            <a:r>
              <a:rPr lang="en-GB" sz="2800" dirty="0" err="1"/>
              <a:t>fun</a:t>
            </a:r>
            <a:r>
              <a:rPr lang="en-GB" sz="2800" dirty="0"/>
              <a:t> </a:t>
            </a:r>
            <a:r>
              <a:rPr lang="en-GB" sz="2800" dirty="0" err="1"/>
              <a:t>fun</a:t>
            </a:r>
            <a:r>
              <a:rPr lang="en-GB" sz="2800" dirty="0"/>
              <a:t>:</a:t>
            </a:r>
          </a:p>
          <a:p>
            <a:r>
              <a:rPr lang="en-GB" sz="2800" dirty="0"/>
              <a:t>LINQ queries are no longer evaluated on the client</a:t>
            </a:r>
          </a:p>
          <a:p>
            <a:r>
              <a:rPr lang="en-GB" sz="2800" dirty="0"/>
              <a:t>EF Core 3.0 targets .NET Standard 2.1 rather than .NET Standard 2.0 -  no more Framework mixing</a:t>
            </a:r>
          </a:p>
          <a:p>
            <a:r>
              <a:rPr lang="en-GB" sz="2800" dirty="0"/>
              <a:t>The EF Core command-line tool, dotnet </a:t>
            </a:r>
            <a:r>
              <a:rPr lang="en-GB" sz="2800" dirty="0" err="1"/>
              <a:t>ef</a:t>
            </a:r>
            <a:r>
              <a:rPr lang="en-GB" sz="2800" dirty="0"/>
              <a:t>, is no longer part of the .NET Core SDK</a:t>
            </a:r>
          </a:p>
          <a:p>
            <a:r>
              <a:rPr lang="en-GB" sz="2800" dirty="0"/>
              <a:t>Configuration API for owned type relationships has changed - </a:t>
            </a:r>
            <a:r>
              <a:rPr lang="en-GB" sz="2800" dirty="0" err="1"/>
              <a:t>WithOwner</a:t>
            </a:r>
            <a:r>
              <a:rPr lang="en-GB" sz="2800" dirty="0"/>
              <a:t>()</a:t>
            </a:r>
          </a:p>
          <a:p>
            <a:r>
              <a:rPr lang="en-GB" sz="2800" dirty="0" err="1"/>
              <a:t>FromSql</a:t>
            </a:r>
            <a:r>
              <a:rPr lang="en-GB" sz="2800" dirty="0"/>
              <a:t>, </a:t>
            </a:r>
            <a:r>
              <a:rPr lang="en-GB" sz="2800" dirty="0" err="1"/>
              <a:t>ExecuteSql</a:t>
            </a:r>
            <a:r>
              <a:rPr lang="en-GB" sz="2800" dirty="0"/>
              <a:t>, and </a:t>
            </a:r>
            <a:r>
              <a:rPr lang="en-GB" sz="2800" dirty="0" err="1"/>
              <a:t>ExecuteSqlAsync</a:t>
            </a:r>
            <a:r>
              <a:rPr lang="en-GB" sz="2800" dirty="0"/>
              <a:t> have been renamed</a:t>
            </a:r>
          </a:p>
          <a:p>
            <a:endParaRPr lang="en-GB" sz="2800" dirty="0"/>
          </a:p>
          <a:p>
            <a:endParaRPr lang="en-GB" sz="2800" dirty="0">
              <a:solidFill>
                <a:schemeClr val="accent1">
                  <a:lumMod val="75000"/>
                </a:schemeClr>
              </a:solidFill>
            </a:endParaRPr>
          </a:p>
        </p:txBody>
      </p:sp>
    </p:spTree>
    <p:extLst>
      <p:ext uri="{BB962C8B-B14F-4D97-AF65-F5344CB8AC3E}">
        <p14:creationId xmlns:p14="http://schemas.microsoft.com/office/powerpoint/2010/main" val="114152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38CA-0D58-432D-8287-92CAA4FB8EF5}"/>
              </a:ext>
            </a:extLst>
          </p:cNvPr>
          <p:cNvSpPr>
            <a:spLocks noGrp="1"/>
          </p:cNvSpPr>
          <p:nvPr>
            <p:ph type="title"/>
          </p:nvPr>
        </p:nvSpPr>
        <p:spPr>
          <a:xfrm>
            <a:off x="581192" y="702155"/>
            <a:ext cx="11029616" cy="1353147"/>
          </a:xfrm>
        </p:spPr>
        <p:txBody>
          <a:bodyPr>
            <a:normAutofit fontScale="90000"/>
          </a:bodyPr>
          <a:lstStyle/>
          <a:p>
            <a:r>
              <a:rPr lang="en-US" dirty="0"/>
              <a:t>A whole host of EF related fun </a:t>
            </a:r>
            <a:r>
              <a:rPr lang="en-US" dirty="0" err="1"/>
              <a:t>fun</a:t>
            </a:r>
            <a:r>
              <a:rPr lang="en-US" dirty="0"/>
              <a:t> </a:t>
            </a:r>
            <a:r>
              <a:rPr lang="en-US" dirty="0" err="1"/>
              <a:t>fun</a:t>
            </a:r>
            <a:r>
              <a:rPr lang="en-US" dirty="0"/>
              <a:t> - </a:t>
            </a:r>
            <a:br>
              <a:rPr lang="en-US" dirty="0"/>
            </a:br>
            <a:r>
              <a:rPr lang="en-GB" sz="2800" dirty="0"/>
              <a:t>LINQ queries are no longer evaluated on the client</a:t>
            </a:r>
            <a:br>
              <a:rPr lang="en-GB" sz="2800" dirty="0"/>
            </a:br>
            <a:endParaRPr lang="en-GB" dirty="0"/>
          </a:p>
        </p:txBody>
      </p:sp>
      <p:sp>
        <p:nvSpPr>
          <p:cNvPr id="3" name="Content Placeholder 2">
            <a:extLst>
              <a:ext uri="{FF2B5EF4-FFF2-40B4-BE49-F238E27FC236}">
                <a16:creationId xmlns:a16="http://schemas.microsoft.com/office/drawing/2014/main" id="{8BE6B8FE-CA5C-4588-9D93-BB7025DC5E04}"/>
              </a:ext>
            </a:extLst>
          </p:cNvPr>
          <p:cNvSpPr>
            <a:spLocks noGrp="1"/>
          </p:cNvSpPr>
          <p:nvPr>
            <p:ph idx="1"/>
          </p:nvPr>
        </p:nvSpPr>
        <p:spPr>
          <a:xfrm>
            <a:off x="581193" y="2743200"/>
            <a:ext cx="11029615" cy="4001549"/>
          </a:xfrm>
        </p:spPr>
        <p:txBody>
          <a:bodyPr>
            <a:normAutofit lnSpcReduction="10000"/>
          </a:bodyPr>
          <a:lstStyle/>
          <a:p>
            <a:r>
              <a:rPr lang="en-GB" sz="1800" dirty="0"/>
              <a:t>Before 3.0, when EF Core couldn't convert an expression that was part of a query to either SQL or a parameter, it automatically evaluated the expression on the client.</a:t>
            </a:r>
          </a:p>
          <a:p>
            <a:r>
              <a:rPr lang="en-GB" sz="1800" dirty="0"/>
              <a:t>Starting with 3.0, EF Core only allows expressions in the top-level projection (the last Select() call in the query) to be evaluated on the client.</a:t>
            </a:r>
          </a:p>
          <a:p>
            <a:r>
              <a:rPr lang="en-GB" sz="1800" dirty="0"/>
              <a:t>WHY? = Automatic client evaluation of queries allows many queries to be executed even if important parts of them can't be translated. This behaviour can result in unexpected and potentially damaging behaviour that may only become evident in production. </a:t>
            </a:r>
          </a:p>
          <a:p>
            <a:r>
              <a:rPr lang="en-GB" sz="1900" dirty="0"/>
              <a:t>For example, a condition in a Where() call which can't be translated can cause all rows from the table to be transferred from the database server, and the filter to be applied on the client. This situation can easily go undetected if the table contains only a few rows in development, but hit hard when the application moves to production, where the table may contain millions of rows. Client evaluation warnings also proved too easy to ignore during development.</a:t>
            </a:r>
          </a:p>
          <a:p>
            <a:endParaRPr lang="en-GB" sz="1600" dirty="0"/>
          </a:p>
          <a:p>
            <a:endParaRPr lang="en-GB" sz="1600" dirty="0"/>
          </a:p>
          <a:p>
            <a:endParaRPr lang="en-GB" sz="1800" dirty="0"/>
          </a:p>
          <a:p>
            <a:endParaRPr lang="en-GB" sz="1800" dirty="0">
              <a:solidFill>
                <a:schemeClr val="accent1">
                  <a:lumMod val="75000"/>
                </a:schemeClr>
              </a:solidFill>
            </a:endParaRPr>
          </a:p>
        </p:txBody>
      </p:sp>
    </p:spTree>
    <p:extLst>
      <p:ext uri="{BB962C8B-B14F-4D97-AF65-F5344CB8AC3E}">
        <p14:creationId xmlns:p14="http://schemas.microsoft.com/office/powerpoint/2010/main" val="370182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38CA-0D58-432D-8287-92CAA4FB8EF5}"/>
              </a:ext>
            </a:extLst>
          </p:cNvPr>
          <p:cNvSpPr>
            <a:spLocks noGrp="1"/>
          </p:cNvSpPr>
          <p:nvPr>
            <p:ph type="title"/>
          </p:nvPr>
        </p:nvSpPr>
        <p:spPr>
          <a:xfrm>
            <a:off x="581192" y="702155"/>
            <a:ext cx="11029616" cy="1353147"/>
          </a:xfrm>
        </p:spPr>
        <p:txBody>
          <a:bodyPr>
            <a:normAutofit fontScale="90000"/>
          </a:bodyPr>
          <a:lstStyle/>
          <a:p>
            <a:r>
              <a:rPr lang="en-US" dirty="0"/>
              <a:t>A whole host of EF related fun </a:t>
            </a:r>
            <a:r>
              <a:rPr lang="en-US" dirty="0" err="1"/>
              <a:t>fun</a:t>
            </a:r>
            <a:r>
              <a:rPr lang="en-US" dirty="0"/>
              <a:t> </a:t>
            </a:r>
            <a:r>
              <a:rPr lang="en-US" dirty="0" err="1"/>
              <a:t>fun</a:t>
            </a:r>
            <a:r>
              <a:rPr lang="en-US" dirty="0"/>
              <a:t> - </a:t>
            </a:r>
            <a:br>
              <a:rPr lang="en-US" dirty="0"/>
            </a:br>
            <a:r>
              <a:rPr lang="en-GB" sz="2800" dirty="0"/>
              <a:t>LINQ queries are no longer evaluated on the client - example</a:t>
            </a:r>
            <a:br>
              <a:rPr lang="en-GB" sz="2800" dirty="0"/>
            </a:br>
            <a:endParaRPr lang="en-GB" dirty="0"/>
          </a:p>
        </p:txBody>
      </p:sp>
      <p:sp>
        <p:nvSpPr>
          <p:cNvPr id="3" name="Content Placeholder 2">
            <a:extLst>
              <a:ext uri="{FF2B5EF4-FFF2-40B4-BE49-F238E27FC236}">
                <a16:creationId xmlns:a16="http://schemas.microsoft.com/office/drawing/2014/main" id="{8BE6B8FE-CA5C-4588-9D93-BB7025DC5E04}"/>
              </a:ext>
            </a:extLst>
          </p:cNvPr>
          <p:cNvSpPr>
            <a:spLocks noGrp="1"/>
          </p:cNvSpPr>
          <p:nvPr>
            <p:ph idx="1"/>
          </p:nvPr>
        </p:nvSpPr>
        <p:spPr>
          <a:xfrm>
            <a:off x="581193" y="2776756"/>
            <a:ext cx="11029615" cy="3481433"/>
          </a:xfrm>
        </p:spPr>
        <p:txBody>
          <a:bodyPr>
            <a:normAutofit/>
          </a:bodyPr>
          <a:lstStyle/>
          <a:p>
            <a:r>
              <a:rPr lang="en-GB" sz="2400" b="1" i="0" dirty="0">
                <a:solidFill>
                  <a:srgbClr val="00193A"/>
                </a:solidFill>
                <a:effectLst/>
                <a:latin typeface="Consolas" panose="020B0609020204030204" pitchFamily="49" charset="0"/>
              </a:rPr>
              <a:t>var</a:t>
            </a:r>
            <a:r>
              <a:rPr lang="en-GB" sz="2400" b="0" i="0" dirty="0">
                <a:solidFill>
                  <a:srgbClr val="00193A"/>
                </a:solidFill>
                <a:effectLst/>
                <a:latin typeface="Consolas" panose="020B0609020204030204" pitchFamily="49" charset="0"/>
              </a:rPr>
              <a:t> products = _</a:t>
            </a:r>
            <a:r>
              <a:rPr lang="en-GB" sz="2400" b="0" i="0" dirty="0" err="1">
                <a:solidFill>
                  <a:srgbClr val="00193A"/>
                </a:solidFill>
                <a:effectLst/>
                <a:latin typeface="Consolas" panose="020B0609020204030204" pitchFamily="49" charset="0"/>
              </a:rPr>
              <a:t>context.Products.Where</a:t>
            </a:r>
            <a:r>
              <a:rPr lang="en-GB" sz="2400" b="0" i="0" dirty="0">
                <a:solidFill>
                  <a:srgbClr val="00193A"/>
                </a:solidFill>
                <a:effectLst/>
                <a:latin typeface="Consolas" panose="020B0609020204030204" pitchFamily="49" charset="0"/>
              </a:rPr>
              <a:t>(p =&gt; </a:t>
            </a:r>
            <a:r>
              <a:rPr lang="en-GB" sz="2400" b="0" i="0" dirty="0" err="1">
                <a:solidFill>
                  <a:srgbClr val="00193A"/>
                </a:solidFill>
                <a:effectLst/>
                <a:latin typeface="Consolas" panose="020B0609020204030204" pitchFamily="49" charset="0"/>
              </a:rPr>
              <a:t>CalculateTax</a:t>
            </a:r>
            <a:r>
              <a:rPr lang="en-GB" sz="2400" b="0" i="0" dirty="0">
                <a:solidFill>
                  <a:srgbClr val="00193A"/>
                </a:solidFill>
                <a:effectLst/>
                <a:latin typeface="Consolas" panose="020B0609020204030204" pitchFamily="49" charset="0"/>
              </a:rPr>
              <a:t>(</a:t>
            </a:r>
            <a:r>
              <a:rPr lang="en-GB" sz="2400" b="0" i="0" dirty="0" err="1">
                <a:solidFill>
                  <a:srgbClr val="00193A"/>
                </a:solidFill>
                <a:effectLst/>
                <a:latin typeface="Consolas" panose="020B0609020204030204" pitchFamily="49" charset="0"/>
              </a:rPr>
              <a:t>p.Price</a:t>
            </a:r>
            <a:r>
              <a:rPr lang="en-GB" sz="2400" b="0" i="0" dirty="0">
                <a:solidFill>
                  <a:srgbClr val="00193A"/>
                </a:solidFill>
                <a:effectLst/>
                <a:latin typeface="Consolas" panose="020B0609020204030204" pitchFamily="49" charset="0"/>
              </a:rPr>
              <a:t>) &gt; 100.0m);</a:t>
            </a:r>
          </a:p>
          <a:p>
            <a:endParaRPr lang="en-GB" sz="2400" b="0" i="0" dirty="0">
              <a:solidFill>
                <a:srgbClr val="00193A"/>
              </a:solidFill>
              <a:effectLst/>
              <a:latin typeface="Consolas" panose="020B0609020204030204" pitchFamily="49" charset="0"/>
            </a:endParaRPr>
          </a:p>
          <a:p>
            <a:r>
              <a:rPr lang="en-GB" sz="2400" dirty="0">
                <a:solidFill>
                  <a:srgbClr val="00193A"/>
                </a:solidFill>
              </a:rPr>
              <a:t>This would break with EF Core 3.x as </a:t>
            </a:r>
            <a:r>
              <a:rPr lang="en-GB" sz="2400" dirty="0" err="1">
                <a:solidFill>
                  <a:srgbClr val="00193A"/>
                </a:solidFill>
              </a:rPr>
              <a:t>CalculateTax</a:t>
            </a:r>
            <a:r>
              <a:rPr lang="en-GB" sz="2400" dirty="0">
                <a:solidFill>
                  <a:srgbClr val="00193A"/>
                </a:solidFill>
              </a:rPr>
              <a:t>() cannot be transformed into SQL </a:t>
            </a:r>
          </a:p>
          <a:p>
            <a:pPr marL="0" indent="0">
              <a:buNone/>
            </a:pPr>
            <a:endParaRPr lang="en-GB" sz="1600" dirty="0"/>
          </a:p>
          <a:p>
            <a:endParaRPr lang="en-GB" sz="1800" dirty="0"/>
          </a:p>
          <a:p>
            <a:endParaRPr lang="en-GB" sz="1800" dirty="0">
              <a:solidFill>
                <a:schemeClr val="accent1">
                  <a:lumMod val="75000"/>
                </a:schemeClr>
              </a:solidFill>
            </a:endParaRPr>
          </a:p>
        </p:txBody>
      </p:sp>
    </p:spTree>
    <p:extLst>
      <p:ext uri="{BB962C8B-B14F-4D97-AF65-F5344CB8AC3E}">
        <p14:creationId xmlns:p14="http://schemas.microsoft.com/office/powerpoint/2010/main" val="2821271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38CA-0D58-432D-8287-92CAA4FB8EF5}"/>
              </a:ext>
            </a:extLst>
          </p:cNvPr>
          <p:cNvSpPr>
            <a:spLocks noGrp="1"/>
          </p:cNvSpPr>
          <p:nvPr>
            <p:ph type="title"/>
          </p:nvPr>
        </p:nvSpPr>
        <p:spPr>
          <a:xfrm>
            <a:off x="581192" y="702155"/>
            <a:ext cx="11029616" cy="1353147"/>
          </a:xfrm>
        </p:spPr>
        <p:txBody>
          <a:bodyPr>
            <a:normAutofit fontScale="90000"/>
          </a:bodyPr>
          <a:lstStyle/>
          <a:p>
            <a:r>
              <a:rPr lang="en-US" dirty="0"/>
              <a:t>A whole host of EF related fun </a:t>
            </a:r>
            <a:r>
              <a:rPr lang="en-US" dirty="0" err="1"/>
              <a:t>fun</a:t>
            </a:r>
            <a:r>
              <a:rPr lang="en-US" dirty="0"/>
              <a:t> </a:t>
            </a:r>
            <a:r>
              <a:rPr lang="en-US" dirty="0" err="1"/>
              <a:t>fun</a:t>
            </a:r>
            <a:r>
              <a:rPr lang="en-US" dirty="0"/>
              <a:t> - </a:t>
            </a:r>
            <a:br>
              <a:rPr lang="en-US" dirty="0"/>
            </a:br>
            <a:r>
              <a:rPr lang="en-GB" sz="2800" dirty="0"/>
              <a:t>LINQ queries are no longer evaluated on the client - Example</a:t>
            </a:r>
            <a:br>
              <a:rPr lang="en-GB" sz="2800" dirty="0"/>
            </a:br>
            <a:endParaRPr lang="en-GB" dirty="0"/>
          </a:p>
        </p:txBody>
      </p:sp>
      <p:sp>
        <p:nvSpPr>
          <p:cNvPr id="3" name="Content Placeholder 2">
            <a:extLst>
              <a:ext uri="{FF2B5EF4-FFF2-40B4-BE49-F238E27FC236}">
                <a16:creationId xmlns:a16="http://schemas.microsoft.com/office/drawing/2014/main" id="{8BE6B8FE-CA5C-4588-9D93-BB7025DC5E04}"/>
              </a:ext>
            </a:extLst>
          </p:cNvPr>
          <p:cNvSpPr>
            <a:spLocks noGrp="1"/>
          </p:cNvSpPr>
          <p:nvPr>
            <p:ph idx="1"/>
          </p:nvPr>
        </p:nvSpPr>
        <p:spPr>
          <a:xfrm>
            <a:off x="581193" y="2776756"/>
            <a:ext cx="11029615" cy="3481433"/>
          </a:xfrm>
        </p:spPr>
        <p:txBody>
          <a:bodyPr>
            <a:normAutofit/>
          </a:bodyPr>
          <a:lstStyle/>
          <a:p>
            <a:pPr marL="0" indent="0">
              <a:buNone/>
            </a:pPr>
            <a:endParaRPr lang="en-GB" sz="2800" dirty="0">
              <a:solidFill>
                <a:srgbClr val="00193A"/>
              </a:solidFill>
            </a:endParaRPr>
          </a:p>
          <a:p>
            <a:r>
              <a:rPr lang="en-GB" sz="2800" dirty="0">
                <a:solidFill>
                  <a:srgbClr val="00193A"/>
                </a:solidFill>
              </a:rPr>
              <a:t>The fix for this would be:</a:t>
            </a:r>
          </a:p>
          <a:p>
            <a:r>
              <a:rPr lang="en-GB" sz="2800" b="1" i="0" dirty="0">
                <a:solidFill>
                  <a:srgbClr val="00193A"/>
                </a:solidFill>
                <a:effectLst/>
                <a:latin typeface="Consolas" panose="020B0609020204030204" pitchFamily="49" charset="0"/>
              </a:rPr>
              <a:t>var</a:t>
            </a:r>
            <a:r>
              <a:rPr lang="en-GB" sz="2800" b="0" i="0" dirty="0">
                <a:solidFill>
                  <a:srgbClr val="00193A"/>
                </a:solidFill>
                <a:effectLst/>
                <a:latin typeface="Consolas" panose="020B0609020204030204" pitchFamily="49" charset="0"/>
              </a:rPr>
              <a:t> products = _</a:t>
            </a:r>
            <a:r>
              <a:rPr lang="en-GB" sz="2800" b="0" i="0" dirty="0" err="1">
                <a:solidFill>
                  <a:srgbClr val="00193A"/>
                </a:solidFill>
                <a:effectLst/>
                <a:latin typeface="Consolas" panose="020B0609020204030204" pitchFamily="49" charset="0"/>
              </a:rPr>
              <a:t>context.Products.Where</a:t>
            </a:r>
            <a:r>
              <a:rPr lang="en-GB" sz="2800" b="0" i="0" dirty="0">
                <a:solidFill>
                  <a:srgbClr val="00193A"/>
                </a:solidFill>
                <a:effectLst/>
                <a:latin typeface="Consolas" panose="020B0609020204030204" pitchFamily="49" charset="0"/>
              </a:rPr>
              <a:t>(p =&gt; </a:t>
            </a:r>
            <a:r>
              <a:rPr lang="en-GB" sz="2800" b="0" i="0" dirty="0" err="1">
                <a:solidFill>
                  <a:srgbClr val="00193A"/>
                </a:solidFill>
                <a:effectLst/>
                <a:latin typeface="Consolas" panose="020B0609020204030204" pitchFamily="49" charset="0"/>
              </a:rPr>
              <a:t>CalculateTax</a:t>
            </a:r>
            <a:r>
              <a:rPr lang="en-GB" sz="2800" b="0" i="0" dirty="0">
                <a:solidFill>
                  <a:srgbClr val="00193A"/>
                </a:solidFill>
                <a:effectLst/>
                <a:latin typeface="Consolas" panose="020B0609020204030204" pitchFamily="49" charset="0"/>
              </a:rPr>
              <a:t>(</a:t>
            </a:r>
            <a:r>
              <a:rPr lang="en-GB" sz="2800" b="0" i="0" dirty="0" err="1">
                <a:solidFill>
                  <a:srgbClr val="00193A"/>
                </a:solidFill>
                <a:effectLst/>
                <a:latin typeface="Consolas" panose="020B0609020204030204" pitchFamily="49" charset="0"/>
              </a:rPr>
              <a:t>p.Price</a:t>
            </a:r>
            <a:r>
              <a:rPr lang="en-GB" sz="2800" b="0" i="0" dirty="0">
                <a:solidFill>
                  <a:srgbClr val="00193A"/>
                </a:solidFill>
                <a:effectLst/>
                <a:latin typeface="Consolas" panose="020B0609020204030204" pitchFamily="49" charset="0"/>
              </a:rPr>
              <a:t>) &gt; 100.0m).</a:t>
            </a:r>
            <a:r>
              <a:rPr lang="en-GB" sz="2800" b="0" i="0" dirty="0" err="1">
                <a:solidFill>
                  <a:srgbClr val="00193A"/>
                </a:solidFill>
                <a:effectLst/>
                <a:latin typeface="Consolas" panose="020B0609020204030204" pitchFamily="49" charset="0"/>
              </a:rPr>
              <a:t>ToList</a:t>
            </a:r>
            <a:r>
              <a:rPr lang="en-GB" sz="2800" b="0" i="0" dirty="0">
                <a:solidFill>
                  <a:srgbClr val="00193A"/>
                </a:solidFill>
                <a:effectLst/>
                <a:latin typeface="Consolas" panose="020B0609020204030204" pitchFamily="49" charset="0"/>
              </a:rPr>
              <a:t>();</a:t>
            </a:r>
            <a:endParaRPr lang="en-GB" sz="2800" dirty="0"/>
          </a:p>
          <a:p>
            <a:endParaRPr lang="en-GB" sz="1600" dirty="0"/>
          </a:p>
          <a:p>
            <a:endParaRPr lang="en-GB" sz="1800" dirty="0"/>
          </a:p>
          <a:p>
            <a:endParaRPr lang="en-GB" sz="1800" dirty="0">
              <a:solidFill>
                <a:schemeClr val="accent1">
                  <a:lumMod val="75000"/>
                </a:schemeClr>
              </a:solidFill>
            </a:endParaRPr>
          </a:p>
        </p:txBody>
      </p:sp>
    </p:spTree>
    <p:extLst>
      <p:ext uri="{BB962C8B-B14F-4D97-AF65-F5344CB8AC3E}">
        <p14:creationId xmlns:p14="http://schemas.microsoft.com/office/powerpoint/2010/main" val="3309329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38CA-0D58-432D-8287-92CAA4FB8EF5}"/>
              </a:ext>
            </a:extLst>
          </p:cNvPr>
          <p:cNvSpPr>
            <a:spLocks noGrp="1"/>
          </p:cNvSpPr>
          <p:nvPr>
            <p:ph type="title"/>
          </p:nvPr>
        </p:nvSpPr>
        <p:spPr>
          <a:xfrm>
            <a:off x="581192" y="702155"/>
            <a:ext cx="11029616" cy="1353147"/>
          </a:xfrm>
        </p:spPr>
        <p:txBody>
          <a:bodyPr>
            <a:normAutofit fontScale="90000"/>
          </a:bodyPr>
          <a:lstStyle/>
          <a:p>
            <a:r>
              <a:rPr lang="en-US" dirty="0"/>
              <a:t>A whole host of EF related fun </a:t>
            </a:r>
            <a:r>
              <a:rPr lang="en-US" dirty="0" err="1"/>
              <a:t>fun</a:t>
            </a:r>
            <a:r>
              <a:rPr lang="en-US" dirty="0"/>
              <a:t> </a:t>
            </a:r>
            <a:r>
              <a:rPr lang="en-US" dirty="0" err="1"/>
              <a:t>fun</a:t>
            </a:r>
            <a:r>
              <a:rPr lang="en-US" dirty="0"/>
              <a:t> - </a:t>
            </a:r>
            <a:br>
              <a:rPr lang="en-US" dirty="0"/>
            </a:br>
            <a:r>
              <a:rPr lang="en-GB" sz="2800" dirty="0"/>
              <a:t>LINQ queries are no longer evaluated on the client - Example</a:t>
            </a:r>
            <a:br>
              <a:rPr lang="en-GB" sz="2800" dirty="0"/>
            </a:br>
            <a:endParaRPr lang="en-GB" dirty="0"/>
          </a:p>
        </p:txBody>
      </p:sp>
      <p:sp>
        <p:nvSpPr>
          <p:cNvPr id="3" name="Content Placeholder 2">
            <a:extLst>
              <a:ext uri="{FF2B5EF4-FFF2-40B4-BE49-F238E27FC236}">
                <a16:creationId xmlns:a16="http://schemas.microsoft.com/office/drawing/2014/main" id="{8BE6B8FE-CA5C-4588-9D93-BB7025DC5E04}"/>
              </a:ext>
            </a:extLst>
          </p:cNvPr>
          <p:cNvSpPr>
            <a:spLocks noGrp="1"/>
          </p:cNvSpPr>
          <p:nvPr>
            <p:ph idx="1"/>
          </p:nvPr>
        </p:nvSpPr>
        <p:spPr>
          <a:xfrm>
            <a:off x="581192" y="2651760"/>
            <a:ext cx="11029615" cy="4301878"/>
          </a:xfrm>
        </p:spPr>
        <p:txBody>
          <a:bodyPr>
            <a:normAutofit/>
          </a:bodyPr>
          <a:lstStyle/>
          <a:p>
            <a:pPr marL="0" indent="0">
              <a:buNone/>
            </a:pPr>
            <a:endParaRPr lang="en-GB" sz="1600" b="0" i="0" dirty="0">
              <a:solidFill>
                <a:srgbClr val="00193A"/>
              </a:solidFill>
              <a:effectLst/>
              <a:latin typeface="Consolas" panose="020B0609020204030204" pitchFamily="49" charset="0"/>
            </a:endParaRPr>
          </a:p>
          <a:p>
            <a:r>
              <a:rPr lang="en-GB" sz="2800" dirty="0">
                <a:solidFill>
                  <a:srgbClr val="00193A"/>
                </a:solidFill>
              </a:rPr>
              <a:t> This is exactly what EF Core would’ve done before but it would have been implicit. </a:t>
            </a:r>
          </a:p>
          <a:p>
            <a:r>
              <a:rPr lang="en-GB" sz="2800" dirty="0">
                <a:solidFill>
                  <a:srgbClr val="00193A"/>
                </a:solidFill>
              </a:rPr>
              <a:t>This means we can be more selective of when we load 1 million rows into memory</a:t>
            </a:r>
          </a:p>
          <a:p>
            <a:r>
              <a:rPr lang="en-GB" sz="2800" dirty="0">
                <a:solidFill>
                  <a:srgbClr val="00193A"/>
                </a:solidFill>
              </a:rPr>
              <a:t>But means we would need to do a LOT of testing to ensure that we aren’t trying to run implicit client side evals with EF Core 3.x</a:t>
            </a:r>
          </a:p>
          <a:p>
            <a:r>
              <a:rPr lang="en-GB" sz="1600" dirty="0">
                <a:solidFill>
                  <a:schemeClr val="accent1">
                    <a:lumMod val="75000"/>
                  </a:schemeClr>
                </a:solidFill>
                <a:hlinkClick r:id="rId2">
                  <a:extLst>
                    <a:ext uri="{A12FA001-AC4F-418D-AE19-62706E023703}">
                      <ahyp:hlinkClr xmlns:ahyp="http://schemas.microsoft.com/office/drawing/2018/hyperlinkcolor" val="tx"/>
                    </a:ext>
                  </a:extLst>
                </a:hlinkClick>
              </a:rPr>
              <a:t>https://compiledexperience.com/blog/posts/ef-core-client-side-eval</a:t>
            </a:r>
            <a:endParaRPr lang="en-GB" sz="1600" dirty="0">
              <a:solidFill>
                <a:schemeClr val="accent1">
                  <a:lumMod val="75000"/>
                </a:schemeClr>
              </a:solidFill>
            </a:endParaRPr>
          </a:p>
          <a:p>
            <a:endParaRPr lang="en-GB" sz="2800" dirty="0"/>
          </a:p>
          <a:p>
            <a:endParaRPr lang="en-GB" sz="1600" dirty="0"/>
          </a:p>
          <a:p>
            <a:endParaRPr lang="en-GB" sz="1600" dirty="0"/>
          </a:p>
          <a:p>
            <a:endParaRPr lang="en-GB" sz="1600" dirty="0">
              <a:solidFill>
                <a:schemeClr val="accent1">
                  <a:lumMod val="75000"/>
                </a:schemeClr>
              </a:solidFill>
            </a:endParaRPr>
          </a:p>
        </p:txBody>
      </p:sp>
    </p:spTree>
    <p:extLst>
      <p:ext uri="{BB962C8B-B14F-4D97-AF65-F5344CB8AC3E}">
        <p14:creationId xmlns:p14="http://schemas.microsoft.com/office/powerpoint/2010/main" val="1973971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38CA-0D58-432D-8287-92CAA4FB8EF5}"/>
              </a:ext>
            </a:extLst>
          </p:cNvPr>
          <p:cNvSpPr>
            <a:spLocks noGrp="1"/>
          </p:cNvSpPr>
          <p:nvPr>
            <p:ph type="title"/>
          </p:nvPr>
        </p:nvSpPr>
        <p:spPr>
          <a:xfrm>
            <a:off x="581192" y="702155"/>
            <a:ext cx="11029616" cy="1353147"/>
          </a:xfrm>
        </p:spPr>
        <p:txBody>
          <a:bodyPr>
            <a:normAutofit fontScale="90000"/>
          </a:bodyPr>
          <a:lstStyle/>
          <a:p>
            <a:r>
              <a:rPr lang="en-US" dirty="0"/>
              <a:t>A whole host of EF related fun </a:t>
            </a:r>
            <a:r>
              <a:rPr lang="en-US" dirty="0" err="1"/>
              <a:t>fun</a:t>
            </a:r>
            <a:r>
              <a:rPr lang="en-US" dirty="0"/>
              <a:t> </a:t>
            </a:r>
            <a:r>
              <a:rPr lang="en-US" dirty="0" err="1"/>
              <a:t>fun</a:t>
            </a:r>
            <a:r>
              <a:rPr lang="en-US" dirty="0"/>
              <a:t> - </a:t>
            </a:r>
            <a:br>
              <a:rPr lang="en-US" dirty="0"/>
            </a:br>
            <a:r>
              <a:rPr lang="en-GB" sz="2800" dirty="0"/>
              <a:t>LINQ queries are no longer evaluated on the client - Example</a:t>
            </a:r>
            <a:br>
              <a:rPr lang="en-GB" sz="2800" dirty="0"/>
            </a:br>
            <a:endParaRPr lang="en-GB" dirty="0"/>
          </a:p>
        </p:txBody>
      </p:sp>
      <p:sp>
        <p:nvSpPr>
          <p:cNvPr id="3" name="Content Placeholder 2">
            <a:extLst>
              <a:ext uri="{FF2B5EF4-FFF2-40B4-BE49-F238E27FC236}">
                <a16:creationId xmlns:a16="http://schemas.microsoft.com/office/drawing/2014/main" id="{8BE6B8FE-CA5C-4588-9D93-BB7025DC5E04}"/>
              </a:ext>
            </a:extLst>
          </p:cNvPr>
          <p:cNvSpPr>
            <a:spLocks noGrp="1"/>
          </p:cNvSpPr>
          <p:nvPr>
            <p:ph idx="1"/>
          </p:nvPr>
        </p:nvSpPr>
        <p:spPr>
          <a:xfrm>
            <a:off x="581192" y="2651760"/>
            <a:ext cx="11029615" cy="4301878"/>
          </a:xfrm>
        </p:spPr>
        <p:txBody>
          <a:bodyPr>
            <a:normAutofit/>
          </a:bodyPr>
          <a:lstStyle/>
          <a:p>
            <a:pPr marL="0" indent="0">
              <a:buNone/>
            </a:pPr>
            <a:endParaRPr lang="en-GB" sz="1400" b="0" i="0" dirty="0">
              <a:solidFill>
                <a:srgbClr val="00193A"/>
              </a:solidFill>
              <a:effectLst/>
              <a:latin typeface="Consolas" panose="020B0609020204030204" pitchFamily="49" charset="0"/>
            </a:endParaRPr>
          </a:p>
          <a:p>
            <a:r>
              <a:rPr lang="en-GB" sz="2400" dirty="0"/>
              <a:t>Id recommend adding the following:</a:t>
            </a:r>
          </a:p>
          <a:p>
            <a:r>
              <a:rPr lang="en-GB" sz="2400" dirty="0"/>
              <a:t>This will throw an exception at development time (when running) when you are writing </a:t>
            </a:r>
            <a:r>
              <a:rPr lang="en-GB" sz="2400" dirty="0" err="1"/>
              <a:t>ef</a:t>
            </a:r>
            <a:r>
              <a:rPr lang="en-GB" sz="2400" dirty="0"/>
              <a:t> queries that lead to a client side eval that would fail.</a:t>
            </a:r>
          </a:p>
          <a:p>
            <a:r>
              <a:rPr lang="en-GB" sz="2400" dirty="0"/>
              <a:t>This will hopefully prevent any </a:t>
            </a:r>
            <a:r>
              <a:rPr lang="en-GB" sz="2400" b="1" dirty="0"/>
              <a:t>NEW</a:t>
            </a:r>
            <a:r>
              <a:rPr lang="en-GB" sz="2400" dirty="0"/>
              <a:t> gremlins being added to production code</a:t>
            </a:r>
          </a:p>
          <a:p>
            <a:pPr marL="0" indent="0">
              <a:buNone/>
            </a:pPr>
            <a:endParaRPr lang="en-GB" sz="1600" dirty="0"/>
          </a:p>
          <a:p>
            <a:r>
              <a:rPr lang="en-GB" sz="1600" b="1" i="0" dirty="0">
                <a:solidFill>
                  <a:srgbClr val="00193A"/>
                </a:solidFill>
                <a:effectLst/>
                <a:latin typeface="Consolas" panose="020B0609020204030204" pitchFamily="49" charset="0"/>
              </a:rPr>
              <a:t>protected</a:t>
            </a:r>
            <a:r>
              <a:rPr lang="en-GB" sz="1600" b="0" i="0" dirty="0">
                <a:solidFill>
                  <a:srgbClr val="00193A"/>
                </a:solidFill>
                <a:effectLst/>
                <a:latin typeface="Consolas" panose="020B0609020204030204" pitchFamily="49" charset="0"/>
              </a:rPr>
              <a:t> </a:t>
            </a:r>
            <a:r>
              <a:rPr lang="en-GB" sz="1600" b="1" i="0" dirty="0">
                <a:solidFill>
                  <a:srgbClr val="00193A"/>
                </a:solidFill>
                <a:effectLst/>
                <a:latin typeface="Consolas" panose="020B0609020204030204" pitchFamily="49" charset="0"/>
              </a:rPr>
              <a:t>override</a:t>
            </a:r>
            <a:r>
              <a:rPr lang="en-GB" sz="1600" b="0" i="0" dirty="0">
                <a:solidFill>
                  <a:srgbClr val="00193A"/>
                </a:solidFill>
                <a:effectLst/>
                <a:latin typeface="Consolas" panose="020B0609020204030204" pitchFamily="49" charset="0"/>
              </a:rPr>
              <a:t> </a:t>
            </a:r>
            <a:r>
              <a:rPr lang="en-GB" sz="1600" b="1" i="0" dirty="0">
                <a:solidFill>
                  <a:srgbClr val="00193A"/>
                </a:solidFill>
                <a:effectLst/>
                <a:latin typeface="Consolas" panose="020B0609020204030204" pitchFamily="49" charset="0"/>
              </a:rPr>
              <a:t>void</a:t>
            </a:r>
            <a:r>
              <a:rPr lang="en-GB" sz="1600" b="0" i="0" dirty="0">
                <a:solidFill>
                  <a:srgbClr val="00193A"/>
                </a:solidFill>
                <a:effectLst/>
                <a:latin typeface="Consolas" panose="020B0609020204030204" pitchFamily="49" charset="0"/>
              </a:rPr>
              <a:t> </a:t>
            </a:r>
            <a:r>
              <a:rPr lang="en-GB" sz="1600" b="1" i="0" dirty="0" err="1">
                <a:solidFill>
                  <a:srgbClr val="0048AB"/>
                </a:solidFill>
                <a:effectLst/>
                <a:latin typeface="Consolas" panose="020B0609020204030204" pitchFamily="49" charset="0"/>
              </a:rPr>
              <a:t>OnConfiguring</a:t>
            </a:r>
            <a:r>
              <a:rPr lang="en-GB" sz="1600" b="0" i="0" dirty="0">
                <a:solidFill>
                  <a:srgbClr val="00193A"/>
                </a:solidFill>
                <a:effectLst/>
                <a:latin typeface="Consolas" panose="020B0609020204030204" pitchFamily="49" charset="0"/>
              </a:rPr>
              <a:t>(</a:t>
            </a:r>
            <a:r>
              <a:rPr lang="en-GB" sz="1600" b="0" i="0" dirty="0" err="1">
                <a:solidFill>
                  <a:srgbClr val="00193A"/>
                </a:solidFill>
                <a:effectLst/>
                <a:latin typeface="Consolas" panose="020B0609020204030204" pitchFamily="49" charset="0"/>
              </a:rPr>
              <a:t>DbContextOptionsBuilder</a:t>
            </a:r>
            <a:r>
              <a:rPr lang="en-GB" sz="1600" b="0" i="0" dirty="0">
                <a:solidFill>
                  <a:srgbClr val="00193A"/>
                </a:solidFill>
                <a:effectLst/>
                <a:latin typeface="Consolas" panose="020B0609020204030204" pitchFamily="49" charset="0"/>
              </a:rPr>
              <a:t> </a:t>
            </a:r>
            <a:r>
              <a:rPr lang="en-GB" sz="1600" b="0" i="0" dirty="0" err="1">
                <a:solidFill>
                  <a:srgbClr val="00193A"/>
                </a:solidFill>
                <a:effectLst/>
                <a:latin typeface="Consolas" panose="020B0609020204030204" pitchFamily="49" charset="0"/>
              </a:rPr>
              <a:t>optionsBuilder</a:t>
            </a:r>
            <a:r>
              <a:rPr lang="en-GB" sz="1600" b="0" i="0" dirty="0">
                <a:solidFill>
                  <a:srgbClr val="00193A"/>
                </a:solidFill>
                <a:effectLst/>
                <a:latin typeface="Consolas" panose="020B0609020204030204" pitchFamily="49" charset="0"/>
              </a:rPr>
              <a:t>) { </a:t>
            </a:r>
          </a:p>
          <a:p>
            <a:pPr marL="0" indent="0">
              <a:buNone/>
            </a:pPr>
            <a:r>
              <a:rPr lang="en-GB" sz="1600" b="0" i="0" dirty="0" err="1">
                <a:solidFill>
                  <a:srgbClr val="00193A"/>
                </a:solidFill>
                <a:effectLst/>
                <a:latin typeface="Consolas" panose="020B0609020204030204" pitchFamily="49" charset="0"/>
              </a:rPr>
              <a:t>optionsBuilder.ConfigureWarnings</a:t>
            </a:r>
            <a:r>
              <a:rPr lang="en-GB" sz="1600" b="0" i="0" dirty="0">
                <a:solidFill>
                  <a:srgbClr val="00193A"/>
                </a:solidFill>
                <a:effectLst/>
                <a:latin typeface="Consolas" panose="020B0609020204030204" pitchFamily="49" charset="0"/>
              </a:rPr>
              <a:t>(w =&gt; </a:t>
            </a:r>
            <a:r>
              <a:rPr lang="en-GB" sz="1600" b="0" i="0" dirty="0" err="1">
                <a:solidFill>
                  <a:srgbClr val="00193A"/>
                </a:solidFill>
                <a:effectLst/>
                <a:latin typeface="Consolas" panose="020B0609020204030204" pitchFamily="49" charset="0"/>
              </a:rPr>
              <a:t>w.Throw</a:t>
            </a:r>
            <a:r>
              <a:rPr lang="en-GB" sz="1600" b="0" i="0" dirty="0">
                <a:solidFill>
                  <a:srgbClr val="00193A"/>
                </a:solidFill>
                <a:effectLst/>
                <a:latin typeface="Consolas" panose="020B0609020204030204" pitchFamily="49" charset="0"/>
              </a:rPr>
              <a:t>(</a:t>
            </a:r>
            <a:r>
              <a:rPr lang="en-GB" sz="1600" b="0" i="0" dirty="0" err="1">
                <a:solidFill>
                  <a:srgbClr val="00193A"/>
                </a:solidFill>
                <a:effectLst/>
                <a:latin typeface="Consolas" panose="020B0609020204030204" pitchFamily="49" charset="0"/>
              </a:rPr>
              <a:t>RelationalEventId.QueryClientEvaluationWarning</a:t>
            </a:r>
            <a:r>
              <a:rPr lang="en-GB" sz="1600" b="0" i="0" dirty="0">
                <a:solidFill>
                  <a:srgbClr val="00193A"/>
                </a:solidFill>
                <a:effectLst/>
                <a:latin typeface="Consolas" panose="020B0609020204030204" pitchFamily="49" charset="0"/>
              </a:rPr>
              <a:t>)); </a:t>
            </a:r>
          </a:p>
          <a:p>
            <a:pPr marL="0" indent="0">
              <a:buNone/>
            </a:pPr>
            <a:r>
              <a:rPr lang="en-GB" sz="1600" b="0" i="0" dirty="0">
                <a:solidFill>
                  <a:srgbClr val="00193A"/>
                </a:solidFill>
                <a:effectLst/>
                <a:latin typeface="Consolas" panose="020B0609020204030204" pitchFamily="49" charset="0"/>
              </a:rPr>
              <a:t>}</a:t>
            </a:r>
          </a:p>
          <a:p>
            <a:pPr marL="0" indent="0">
              <a:buNone/>
            </a:pPr>
            <a:endParaRPr lang="en-GB" sz="1600" dirty="0"/>
          </a:p>
          <a:p>
            <a:endParaRPr lang="en-GB" sz="1600" dirty="0"/>
          </a:p>
          <a:p>
            <a:endParaRPr lang="en-GB" sz="1600" dirty="0"/>
          </a:p>
          <a:p>
            <a:endParaRPr lang="en-GB" sz="1050" dirty="0"/>
          </a:p>
          <a:p>
            <a:endParaRPr lang="en-GB" sz="1050" dirty="0"/>
          </a:p>
          <a:p>
            <a:endParaRPr lang="en-GB" sz="1050" dirty="0">
              <a:solidFill>
                <a:schemeClr val="accent1">
                  <a:lumMod val="75000"/>
                </a:schemeClr>
              </a:solidFill>
            </a:endParaRPr>
          </a:p>
        </p:txBody>
      </p:sp>
    </p:spTree>
    <p:extLst>
      <p:ext uri="{BB962C8B-B14F-4D97-AF65-F5344CB8AC3E}">
        <p14:creationId xmlns:p14="http://schemas.microsoft.com/office/powerpoint/2010/main" val="431771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93120735-FFA8-42FF-8D48-FE32630D0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831" y="913919"/>
            <a:ext cx="10118914" cy="5614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878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38CA-0D58-432D-8287-92CAA4FB8EF5}"/>
              </a:ext>
            </a:extLst>
          </p:cNvPr>
          <p:cNvSpPr>
            <a:spLocks noGrp="1"/>
          </p:cNvSpPr>
          <p:nvPr>
            <p:ph type="title"/>
          </p:nvPr>
        </p:nvSpPr>
        <p:spPr>
          <a:xfrm>
            <a:off x="581192" y="702155"/>
            <a:ext cx="11029616" cy="1353147"/>
          </a:xfrm>
        </p:spPr>
        <p:txBody>
          <a:bodyPr>
            <a:normAutofit/>
          </a:bodyPr>
          <a:lstStyle/>
          <a:p>
            <a:r>
              <a:rPr lang="en-US" dirty="0"/>
              <a:t>A whole host of EF related fun </a:t>
            </a:r>
            <a:r>
              <a:rPr lang="en-US" dirty="0" err="1"/>
              <a:t>fun</a:t>
            </a:r>
            <a:r>
              <a:rPr lang="en-US" dirty="0"/>
              <a:t> </a:t>
            </a:r>
            <a:r>
              <a:rPr lang="en-US" dirty="0" err="1"/>
              <a:t>fun</a:t>
            </a:r>
            <a:r>
              <a:rPr lang="en-US" dirty="0"/>
              <a:t> </a:t>
            </a:r>
            <a:br>
              <a:rPr lang="en-GB" sz="2800" dirty="0"/>
            </a:br>
            <a:endParaRPr lang="en-GB" dirty="0"/>
          </a:p>
        </p:txBody>
      </p:sp>
      <p:sp>
        <p:nvSpPr>
          <p:cNvPr id="3" name="Content Placeholder 2">
            <a:extLst>
              <a:ext uri="{FF2B5EF4-FFF2-40B4-BE49-F238E27FC236}">
                <a16:creationId xmlns:a16="http://schemas.microsoft.com/office/drawing/2014/main" id="{8BE6B8FE-CA5C-4588-9D93-BB7025DC5E04}"/>
              </a:ext>
            </a:extLst>
          </p:cNvPr>
          <p:cNvSpPr>
            <a:spLocks noGrp="1"/>
          </p:cNvSpPr>
          <p:nvPr>
            <p:ph idx="1"/>
          </p:nvPr>
        </p:nvSpPr>
        <p:spPr>
          <a:xfrm>
            <a:off x="581192" y="2531800"/>
            <a:ext cx="11029615" cy="3868999"/>
          </a:xfrm>
        </p:spPr>
        <p:txBody>
          <a:bodyPr>
            <a:normAutofit/>
          </a:bodyPr>
          <a:lstStyle/>
          <a:p>
            <a:pPr marL="0" indent="0">
              <a:buNone/>
            </a:pPr>
            <a:endParaRPr lang="en-GB" sz="2000" b="0" i="0" dirty="0">
              <a:solidFill>
                <a:srgbClr val="00193A"/>
              </a:solidFill>
              <a:effectLst/>
              <a:latin typeface="Consolas" panose="020B0609020204030204" pitchFamily="49" charset="0"/>
            </a:endParaRPr>
          </a:p>
          <a:p>
            <a:r>
              <a:rPr lang="en-GB" sz="3200" dirty="0">
                <a:solidFill>
                  <a:srgbClr val="00193A"/>
                </a:solidFill>
              </a:rPr>
              <a:t>For the remainder please see </a:t>
            </a:r>
          </a:p>
          <a:p>
            <a:r>
              <a:rPr lang="en-GB" sz="2400" dirty="0">
                <a:solidFill>
                  <a:schemeClr val="accent1">
                    <a:lumMod val="75000"/>
                  </a:schemeClr>
                </a:solidFill>
                <a:hlinkClick r:id="rId2">
                  <a:extLst>
                    <a:ext uri="{A12FA001-AC4F-418D-AE19-62706E023703}">
                      <ahyp:hlinkClr xmlns:ahyp="http://schemas.microsoft.com/office/drawing/2018/hyperlinkcolor" val="tx"/>
                    </a:ext>
                  </a:extLst>
                </a:hlinkClick>
              </a:rPr>
              <a:t>https://docs.microsoft.com/en-us/ef/core/what-is-new/ef-core-3.x/breaking-changes</a:t>
            </a:r>
            <a:endParaRPr lang="en-GB" sz="3200" dirty="0">
              <a:solidFill>
                <a:schemeClr val="accent1">
                  <a:lumMod val="75000"/>
                </a:schemeClr>
              </a:solidFill>
            </a:endParaRPr>
          </a:p>
          <a:p>
            <a:r>
              <a:rPr lang="en-GB" sz="3200" dirty="0">
                <a:solidFill>
                  <a:srgbClr val="00193A"/>
                </a:solidFill>
              </a:rPr>
              <a:t>They are ranked high to low severity</a:t>
            </a:r>
            <a:endParaRPr lang="en-GB" sz="3200" dirty="0"/>
          </a:p>
          <a:p>
            <a:endParaRPr lang="en-GB" sz="2000" dirty="0"/>
          </a:p>
          <a:p>
            <a:endParaRPr lang="en-GB" sz="2400" dirty="0"/>
          </a:p>
          <a:p>
            <a:endParaRPr lang="en-GB" sz="2400" dirty="0">
              <a:solidFill>
                <a:schemeClr val="accent1">
                  <a:lumMod val="75000"/>
                </a:schemeClr>
              </a:solidFill>
            </a:endParaRPr>
          </a:p>
        </p:txBody>
      </p:sp>
    </p:spTree>
    <p:extLst>
      <p:ext uri="{BB962C8B-B14F-4D97-AF65-F5344CB8AC3E}">
        <p14:creationId xmlns:p14="http://schemas.microsoft.com/office/powerpoint/2010/main" val="1916739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The Most Exciting Promise of .NET 5 | Okta Developer">
            <a:extLst>
              <a:ext uri="{FF2B5EF4-FFF2-40B4-BE49-F238E27FC236}">
                <a16:creationId xmlns:a16="http://schemas.microsoft.com/office/drawing/2014/main" id="{AC9A62A0-ADEB-459A-BAC8-1F12992492B5}"/>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5789" r="532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B14DB1-08A8-4B13-9402-1BD4D905887E}"/>
              </a:ext>
            </a:extLst>
          </p:cNvPr>
          <p:cNvSpPr>
            <a:spLocks noGrp="1"/>
          </p:cNvSpPr>
          <p:nvPr>
            <p:ph type="title"/>
          </p:nvPr>
        </p:nvSpPr>
        <p:spPr>
          <a:xfrm>
            <a:off x="1023870" y="702156"/>
            <a:ext cx="10144260" cy="1013800"/>
          </a:xfrm>
        </p:spPr>
        <p:txBody>
          <a:bodyPr>
            <a:normAutofit/>
          </a:bodyPr>
          <a:lstStyle/>
          <a:p>
            <a:r>
              <a:rPr lang="en-GB">
                <a:solidFill>
                  <a:schemeClr val="tx1"/>
                </a:solidFill>
              </a:rPr>
              <a:t>Good News</a:t>
            </a:r>
          </a:p>
        </p:txBody>
      </p:sp>
      <p:sp>
        <p:nvSpPr>
          <p:cNvPr id="3" name="Content Placeholder 2">
            <a:extLst>
              <a:ext uri="{FF2B5EF4-FFF2-40B4-BE49-F238E27FC236}">
                <a16:creationId xmlns:a16="http://schemas.microsoft.com/office/drawing/2014/main" id="{882D8379-914F-4ED6-A388-6C9DBBE17DC3}"/>
              </a:ext>
            </a:extLst>
          </p:cNvPr>
          <p:cNvSpPr>
            <a:spLocks noGrp="1"/>
          </p:cNvSpPr>
          <p:nvPr>
            <p:ph idx="1"/>
          </p:nvPr>
        </p:nvSpPr>
        <p:spPr>
          <a:xfrm>
            <a:off x="965199" y="2180496"/>
            <a:ext cx="10261602" cy="3678303"/>
          </a:xfrm>
        </p:spPr>
        <p:txBody>
          <a:bodyPr>
            <a:normAutofit/>
          </a:bodyPr>
          <a:lstStyle/>
          <a:p>
            <a:r>
              <a:rPr lang="en-GB" sz="2600" dirty="0"/>
              <a:t>.NET 5 </a:t>
            </a:r>
            <a:r>
              <a:rPr lang="en-GB" sz="2600" i="1" dirty="0"/>
              <a:t>should</a:t>
            </a:r>
            <a:r>
              <a:rPr lang="en-GB" sz="2600" dirty="0"/>
              <a:t> be a bit more straightforward with mostly additive changes to fill in the gaps from .NET Core 3</a:t>
            </a:r>
          </a:p>
          <a:p>
            <a:r>
              <a:rPr lang="en-GB" sz="2600" dirty="0"/>
              <a:t>Along with the deletion of some obsolete code</a:t>
            </a:r>
          </a:p>
          <a:p>
            <a:r>
              <a:rPr lang="en-GB" sz="2600" dirty="0"/>
              <a:t>With that said there are still breaking changes which can be found here: </a:t>
            </a:r>
          </a:p>
          <a:p>
            <a:r>
              <a:rPr lang="en-GB" sz="2600" dirty="0">
                <a:solidFill>
                  <a:schemeClr val="accent1">
                    <a:lumMod val="75000"/>
                  </a:schemeClr>
                </a:solidFill>
                <a:hlinkClick r:id="rId3">
                  <a:extLst>
                    <a:ext uri="{A12FA001-AC4F-418D-AE19-62706E023703}">
                      <ahyp:hlinkClr xmlns:ahyp="http://schemas.microsoft.com/office/drawing/2018/hyperlinkcolor" val="tx"/>
                    </a:ext>
                  </a:extLst>
                </a:hlinkClick>
              </a:rPr>
              <a:t>https://docs.microsoft.com/en-us/dotnet/core/compatibility/3.1-5.0</a:t>
            </a:r>
            <a:endParaRPr lang="en-GB" sz="2600" dirty="0">
              <a:solidFill>
                <a:schemeClr val="accent1">
                  <a:lumMod val="75000"/>
                </a:schemeClr>
              </a:solidFill>
            </a:endParaRPr>
          </a:p>
          <a:p>
            <a:pPr marL="0" indent="0">
              <a:buNone/>
            </a:pPr>
            <a:r>
              <a:rPr lang="en-GB" dirty="0"/>
              <a:t> </a:t>
            </a:r>
          </a:p>
        </p:txBody>
      </p:sp>
    </p:spTree>
    <p:extLst>
      <p:ext uri="{BB962C8B-B14F-4D97-AF65-F5344CB8AC3E}">
        <p14:creationId xmlns:p14="http://schemas.microsoft.com/office/powerpoint/2010/main" val="26909501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581192" y="702156"/>
            <a:ext cx="11029616" cy="1188720"/>
          </a:xfrm>
        </p:spPr>
        <p:txBody>
          <a:bodyPr>
            <a:normAutofit/>
          </a:bodyPr>
          <a:lstStyle/>
          <a:p>
            <a:r>
              <a:rPr lang="en-US" dirty="0">
                <a:solidFill>
                  <a:schemeClr val="tx1">
                    <a:lumMod val="85000"/>
                    <a:lumOff val="15000"/>
                  </a:schemeClr>
                </a:solidFill>
              </a:rPr>
              <a:t>3 things that break – There are more</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descr="SmartArt graphic">
            <a:extLst>
              <a:ext uri="{FF2B5EF4-FFF2-40B4-BE49-F238E27FC236}">
                <a16:creationId xmlns:a16="http://schemas.microsoft.com/office/drawing/2014/main" id="{65AA958D-239A-4E9F-9880-A6024BBB0D68}"/>
              </a:ext>
            </a:extLst>
          </p:cNvPr>
          <p:cNvGraphicFramePr>
            <a:graphicFrameLocks noGrp="1"/>
          </p:cNvGraphicFramePr>
          <p:nvPr>
            <p:ph idx="1"/>
            <p:extLst>
              <p:ext uri="{D42A27DB-BD31-4B8C-83A1-F6EECF244321}">
                <p14:modId xmlns:p14="http://schemas.microsoft.com/office/powerpoint/2010/main" val="377517344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3327179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FC9E63F1-3287-4339-84F2-B424A8E25CD8}"/>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JSON.NET move causes timespan serialization to break</a:t>
            </a:r>
            <a:br>
              <a:rPr lang="en-US">
                <a:solidFill>
                  <a:schemeClr val="tx1">
                    <a:lumMod val="85000"/>
                    <a:lumOff val="15000"/>
                  </a:schemeClr>
                </a:solidFill>
              </a:rPr>
            </a:br>
            <a:endParaRPr lang="en-GB" dirty="0">
              <a:solidFill>
                <a:schemeClr val="tx1">
                  <a:lumMod val="85000"/>
                  <a:lumOff val="15000"/>
                </a:schemeClr>
              </a:solidFill>
            </a:endParaRP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E432CB19-CC50-47BB-A281-0FD8BB26B754}"/>
              </a:ext>
            </a:extLst>
          </p:cNvPr>
          <p:cNvGraphicFramePr>
            <a:graphicFrameLocks noGrp="1"/>
          </p:cNvGraphicFramePr>
          <p:nvPr>
            <p:ph idx="1"/>
            <p:extLst>
              <p:ext uri="{D42A27DB-BD31-4B8C-83A1-F6EECF244321}">
                <p14:modId xmlns:p14="http://schemas.microsoft.com/office/powerpoint/2010/main" val="557272978"/>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50" name="Picture 6" descr="Json.NET - Newtonsoft">
            <a:extLst>
              <a:ext uri="{FF2B5EF4-FFF2-40B4-BE49-F238E27FC236}">
                <a16:creationId xmlns:a16="http://schemas.microsoft.com/office/drawing/2014/main" id="{B8FB0C6B-CFD5-43A4-90E1-0C8338B887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67808" y="682853"/>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26961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E63F1-3287-4339-84F2-B424A8E25CD8}"/>
              </a:ext>
            </a:extLst>
          </p:cNvPr>
          <p:cNvSpPr>
            <a:spLocks noGrp="1"/>
          </p:cNvSpPr>
          <p:nvPr>
            <p:ph type="title"/>
          </p:nvPr>
        </p:nvSpPr>
        <p:spPr/>
        <p:txBody>
          <a:bodyPr/>
          <a:lstStyle/>
          <a:p>
            <a:r>
              <a:rPr lang="en-US" dirty="0"/>
              <a:t>JSON.NET move causes timespan serialization to break</a:t>
            </a:r>
            <a:br>
              <a:rPr lang="en-US" dirty="0"/>
            </a:br>
            <a:endParaRPr lang="en-GB" dirty="0"/>
          </a:p>
        </p:txBody>
      </p:sp>
      <p:pic>
        <p:nvPicPr>
          <p:cNvPr id="6" name="Content Placeholder 5">
            <a:extLst>
              <a:ext uri="{FF2B5EF4-FFF2-40B4-BE49-F238E27FC236}">
                <a16:creationId xmlns:a16="http://schemas.microsoft.com/office/drawing/2014/main" id="{2B3CC85E-F684-477F-A092-EAFEB41B6369}"/>
              </a:ext>
            </a:extLst>
          </p:cNvPr>
          <p:cNvPicPr>
            <a:picLocks noGrp="1" noChangeAspect="1"/>
          </p:cNvPicPr>
          <p:nvPr>
            <p:ph idx="1"/>
          </p:nvPr>
        </p:nvPicPr>
        <p:blipFill>
          <a:blip r:embed="rId2"/>
          <a:stretch>
            <a:fillRect/>
          </a:stretch>
        </p:blipFill>
        <p:spPr>
          <a:xfrm>
            <a:off x="581192" y="2328160"/>
            <a:ext cx="11259034" cy="2638965"/>
          </a:xfrm>
        </p:spPr>
      </p:pic>
    </p:spTree>
    <p:extLst>
      <p:ext uri="{BB962C8B-B14F-4D97-AF65-F5344CB8AC3E}">
        <p14:creationId xmlns:p14="http://schemas.microsoft.com/office/powerpoint/2010/main" val="291868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9DA10F4-1BC2-4BA6-A1F5-77F072A729B0}"/>
              </a:ext>
            </a:extLst>
          </p:cNvPr>
          <p:cNvSpPr>
            <a:spLocks noGrp="1"/>
          </p:cNvSpPr>
          <p:nvPr>
            <p:ph type="title"/>
          </p:nvPr>
        </p:nvSpPr>
        <p:spPr>
          <a:xfrm>
            <a:off x="609906" y="702155"/>
            <a:ext cx="3568661" cy="1269713"/>
          </a:xfrm>
        </p:spPr>
        <p:txBody>
          <a:bodyPr>
            <a:normAutofit/>
          </a:bodyPr>
          <a:lstStyle/>
          <a:p>
            <a:pPr>
              <a:lnSpc>
                <a:spcPct val="90000"/>
              </a:lnSpc>
            </a:pPr>
            <a:r>
              <a:rPr lang="en-US" sz="2000" dirty="0"/>
              <a:t>JSON.NET move causes timespan serialization to break -</a:t>
            </a:r>
            <a:br>
              <a:rPr lang="en-US" sz="2000" dirty="0"/>
            </a:br>
            <a:r>
              <a:rPr lang="en-US" sz="2000" dirty="0"/>
              <a:t>Solution</a:t>
            </a:r>
            <a:endParaRPr lang="en-GB" sz="2000" dirty="0"/>
          </a:p>
        </p:txBody>
      </p:sp>
      <p:sp>
        <p:nvSpPr>
          <p:cNvPr id="21"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4EBB676-663A-46F4-9C38-6B6C75CB2CCD}"/>
              </a:ext>
            </a:extLst>
          </p:cNvPr>
          <p:cNvSpPr>
            <a:spLocks noGrp="1"/>
          </p:cNvSpPr>
          <p:nvPr>
            <p:ph idx="1"/>
          </p:nvPr>
        </p:nvSpPr>
        <p:spPr>
          <a:xfrm>
            <a:off x="609906" y="2340864"/>
            <a:ext cx="3568661" cy="3634486"/>
          </a:xfrm>
        </p:spPr>
        <p:txBody>
          <a:bodyPr>
            <a:normAutofit/>
          </a:bodyPr>
          <a:lstStyle/>
          <a:p>
            <a:r>
              <a:rPr lang="en-GB" sz="2800" dirty="0"/>
              <a:t>Create a custom timespan converter. </a:t>
            </a:r>
          </a:p>
          <a:p>
            <a:endParaRPr lang="en-GB" sz="2800" dirty="0"/>
          </a:p>
        </p:txBody>
      </p:sp>
      <p:pic>
        <p:nvPicPr>
          <p:cNvPr id="5" name="Picture 4">
            <a:extLst>
              <a:ext uri="{FF2B5EF4-FFF2-40B4-BE49-F238E27FC236}">
                <a16:creationId xmlns:a16="http://schemas.microsoft.com/office/drawing/2014/main" id="{AE54A943-39EF-49B4-BCDB-057DE4A1DB4B}"/>
              </a:ext>
            </a:extLst>
          </p:cNvPr>
          <p:cNvPicPr>
            <a:picLocks noChangeAspect="1"/>
          </p:cNvPicPr>
          <p:nvPr/>
        </p:nvPicPr>
        <p:blipFill>
          <a:blip r:embed="rId2"/>
          <a:stretch>
            <a:fillRect/>
          </a:stretch>
        </p:blipFill>
        <p:spPr>
          <a:xfrm>
            <a:off x="4530055" y="882650"/>
            <a:ext cx="7478147" cy="5375537"/>
          </a:xfrm>
          <a:prstGeom prst="rect">
            <a:avLst/>
          </a:prstGeom>
        </p:spPr>
      </p:pic>
    </p:spTree>
    <p:extLst>
      <p:ext uri="{BB962C8B-B14F-4D97-AF65-F5344CB8AC3E}">
        <p14:creationId xmlns:p14="http://schemas.microsoft.com/office/powerpoint/2010/main" val="2120339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9DA10F4-1BC2-4BA6-A1F5-77F072A729B0}"/>
              </a:ext>
            </a:extLst>
          </p:cNvPr>
          <p:cNvSpPr>
            <a:spLocks noGrp="1"/>
          </p:cNvSpPr>
          <p:nvPr>
            <p:ph type="title"/>
          </p:nvPr>
        </p:nvSpPr>
        <p:spPr>
          <a:xfrm>
            <a:off x="609906" y="702155"/>
            <a:ext cx="11126465" cy="1269713"/>
          </a:xfrm>
        </p:spPr>
        <p:txBody>
          <a:bodyPr>
            <a:normAutofit/>
          </a:bodyPr>
          <a:lstStyle/>
          <a:p>
            <a:pPr>
              <a:lnSpc>
                <a:spcPct val="90000"/>
              </a:lnSpc>
            </a:pPr>
            <a:r>
              <a:rPr lang="en-US" sz="2000" dirty="0"/>
              <a:t>JSON.NET move causes timespan serialization to break -</a:t>
            </a:r>
            <a:br>
              <a:rPr lang="en-US" sz="2000" dirty="0"/>
            </a:br>
            <a:r>
              <a:rPr lang="en-US" sz="2000" dirty="0"/>
              <a:t>Solution</a:t>
            </a:r>
            <a:endParaRPr lang="en-GB" sz="2000" dirty="0"/>
          </a:p>
        </p:txBody>
      </p:sp>
      <p:sp>
        <p:nvSpPr>
          <p:cNvPr id="21"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4EBB676-663A-46F4-9C38-6B6C75CB2CCD}"/>
              </a:ext>
            </a:extLst>
          </p:cNvPr>
          <p:cNvSpPr>
            <a:spLocks noGrp="1"/>
          </p:cNvSpPr>
          <p:nvPr>
            <p:ph idx="1"/>
          </p:nvPr>
        </p:nvSpPr>
        <p:spPr>
          <a:xfrm>
            <a:off x="638620" y="1483029"/>
            <a:ext cx="10090899" cy="3634486"/>
          </a:xfrm>
        </p:spPr>
        <p:txBody>
          <a:bodyPr>
            <a:normAutofit/>
          </a:bodyPr>
          <a:lstStyle/>
          <a:p>
            <a:r>
              <a:rPr lang="en-GB" sz="3200" dirty="0"/>
              <a:t>Register this custom timespan converter. </a:t>
            </a:r>
          </a:p>
          <a:p>
            <a:endParaRPr lang="en-GB" dirty="0"/>
          </a:p>
        </p:txBody>
      </p:sp>
      <p:pic>
        <p:nvPicPr>
          <p:cNvPr id="6" name="Picture 5">
            <a:extLst>
              <a:ext uri="{FF2B5EF4-FFF2-40B4-BE49-F238E27FC236}">
                <a16:creationId xmlns:a16="http://schemas.microsoft.com/office/drawing/2014/main" id="{109121D8-0809-49D6-A423-AF7080FD4710}"/>
              </a:ext>
            </a:extLst>
          </p:cNvPr>
          <p:cNvPicPr>
            <a:picLocks noChangeAspect="1"/>
          </p:cNvPicPr>
          <p:nvPr/>
        </p:nvPicPr>
        <p:blipFill>
          <a:blip r:embed="rId2"/>
          <a:stretch>
            <a:fillRect/>
          </a:stretch>
        </p:blipFill>
        <p:spPr>
          <a:xfrm>
            <a:off x="261837" y="4188690"/>
            <a:ext cx="11668325" cy="1923069"/>
          </a:xfrm>
          <a:prstGeom prst="rect">
            <a:avLst/>
          </a:prstGeom>
        </p:spPr>
      </p:pic>
    </p:spTree>
    <p:extLst>
      <p:ext uri="{BB962C8B-B14F-4D97-AF65-F5344CB8AC3E}">
        <p14:creationId xmlns:p14="http://schemas.microsoft.com/office/powerpoint/2010/main" val="104834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The Holly Bush - Fuller's Pub and Restaurant in Hampstead">
            <a:extLst>
              <a:ext uri="{FF2B5EF4-FFF2-40B4-BE49-F238E27FC236}">
                <a16:creationId xmlns:a16="http://schemas.microsoft.com/office/drawing/2014/main" id="{F6E57A83-35F3-42CB-8A27-5A34276DC464}"/>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986" b="137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9E63F1-3287-4339-84F2-B424A8E25CD8}"/>
              </a:ext>
            </a:extLst>
          </p:cNvPr>
          <p:cNvSpPr>
            <a:spLocks noGrp="1"/>
          </p:cNvSpPr>
          <p:nvPr>
            <p:ph type="title"/>
          </p:nvPr>
        </p:nvSpPr>
        <p:spPr>
          <a:xfrm>
            <a:off x="1023870" y="702156"/>
            <a:ext cx="10144260" cy="1013800"/>
          </a:xfrm>
        </p:spPr>
        <p:txBody>
          <a:bodyPr>
            <a:normAutofit/>
          </a:bodyPr>
          <a:lstStyle/>
          <a:p>
            <a:r>
              <a:rPr lang="en-US">
                <a:solidFill>
                  <a:schemeClr val="tx1"/>
                </a:solidFill>
              </a:rPr>
              <a:t>Pubternals have been removed</a:t>
            </a:r>
            <a:endParaRPr lang="en-GB">
              <a:solidFill>
                <a:schemeClr val="tx1"/>
              </a:solidFill>
            </a:endParaRPr>
          </a:p>
        </p:txBody>
      </p:sp>
      <p:graphicFrame>
        <p:nvGraphicFramePr>
          <p:cNvPr id="5" name="Content Placeholder 2">
            <a:extLst>
              <a:ext uri="{FF2B5EF4-FFF2-40B4-BE49-F238E27FC236}">
                <a16:creationId xmlns:a16="http://schemas.microsoft.com/office/drawing/2014/main" id="{E432CB19-CC50-47BB-A281-0FD8BB26B754}"/>
              </a:ext>
            </a:extLst>
          </p:cNvPr>
          <p:cNvGraphicFramePr>
            <a:graphicFrameLocks noGrp="1"/>
          </p:cNvGraphicFramePr>
          <p:nvPr>
            <p:ph idx="1"/>
            <p:extLst>
              <p:ext uri="{D42A27DB-BD31-4B8C-83A1-F6EECF244321}">
                <p14:modId xmlns:p14="http://schemas.microsoft.com/office/powerpoint/2010/main" val="1862761136"/>
              </p:ext>
            </p:extLst>
          </p:nvPr>
        </p:nvGraphicFramePr>
        <p:xfrm>
          <a:off x="965199" y="2180496"/>
          <a:ext cx="10261602"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210272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The Holly Bush - Fuller's Pub and Restaurant in Hampstead">
            <a:extLst>
              <a:ext uri="{FF2B5EF4-FFF2-40B4-BE49-F238E27FC236}">
                <a16:creationId xmlns:a16="http://schemas.microsoft.com/office/drawing/2014/main" id="{F6E57A83-35F3-42CB-8A27-5A34276DC464}"/>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986" b="137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9E63F1-3287-4339-84F2-B424A8E25CD8}"/>
              </a:ext>
            </a:extLst>
          </p:cNvPr>
          <p:cNvSpPr>
            <a:spLocks noGrp="1"/>
          </p:cNvSpPr>
          <p:nvPr>
            <p:ph type="title"/>
          </p:nvPr>
        </p:nvSpPr>
        <p:spPr>
          <a:xfrm>
            <a:off x="1023870" y="702156"/>
            <a:ext cx="10144260" cy="1013800"/>
          </a:xfrm>
        </p:spPr>
        <p:txBody>
          <a:bodyPr>
            <a:normAutofit/>
          </a:bodyPr>
          <a:lstStyle/>
          <a:p>
            <a:r>
              <a:rPr lang="en-GB" dirty="0" err="1">
                <a:solidFill>
                  <a:schemeClr val="tx1"/>
                </a:solidFill>
              </a:rPr>
              <a:t>Aaah</a:t>
            </a:r>
            <a:r>
              <a:rPr lang="en-GB" dirty="0">
                <a:solidFill>
                  <a:schemeClr val="tx1"/>
                </a:solidFill>
              </a:rPr>
              <a:t> pub internals how we miss you</a:t>
            </a:r>
          </a:p>
        </p:txBody>
      </p:sp>
      <p:pic>
        <p:nvPicPr>
          <p:cNvPr id="7170" name="Picture 2" descr="Number of Southwark pubs remain stable according to new report - Southwark  News">
            <a:extLst>
              <a:ext uri="{FF2B5EF4-FFF2-40B4-BE49-F238E27FC236}">
                <a16:creationId xmlns:a16="http://schemas.microsoft.com/office/drawing/2014/main" id="{5DBED656-67BC-41EF-A1AF-981FF546B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3580" y="1715956"/>
            <a:ext cx="4356485" cy="243963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ow some of Glasgow's finest old pubs got their names - Glasgow Live">
            <a:extLst>
              <a:ext uri="{FF2B5EF4-FFF2-40B4-BE49-F238E27FC236}">
                <a16:creationId xmlns:a16="http://schemas.microsoft.com/office/drawing/2014/main" id="{9A598150-0CDA-4851-BCE1-5ECF922710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954" y="1968847"/>
            <a:ext cx="4188987" cy="278584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15 historic pubs in Glasgow that merit 'special local attention' according  to CAMRA - Glasgow Live">
            <a:extLst>
              <a:ext uri="{FF2B5EF4-FFF2-40B4-BE49-F238E27FC236}">
                <a16:creationId xmlns:a16="http://schemas.microsoft.com/office/drawing/2014/main" id="{8262E858-4A9E-46AB-A62A-5A39284BAE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5411" y="4453173"/>
            <a:ext cx="3679940" cy="230370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These Glasgow pubs are in the running to be named the best bars in Scotland  - Glasgow Live">
            <a:extLst>
              <a:ext uri="{FF2B5EF4-FFF2-40B4-BE49-F238E27FC236}">
                <a16:creationId xmlns:a16="http://schemas.microsoft.com/office/drawing/2014/main" id="{765934E0-7C33-4125-A9E0-11C7AE74D7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845" y="3855078"/>
            <a:ext cx="3431911" cy="2573933"/>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652 Crowded Pub Photos - Free &amp; Royalty-Free Stock Photos from Dreamstime">
            <a:extLst>
              <a:ext uri="{FF2B5EF4-FFF2-40B4-BE49-F238E27FC236}">
                <a16:creationId xmlns:a16="http://schemas.microsoft.com/office/drawing/2014/main" id="{1D5C6220-3841-4439-BBAF-1035B7EDB8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7205" y="3932171"/>
            <a:ext cx="2798190" cy="1860796"/>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Best pubs in London | Pub crawl | CN Traveller">
            <a:extLst>
              <a:ext uri="{FF2B5EF4-FFF2-40B4-BE49-F238E27FC236}">
                <a16:creationId xmlns:a16="http://schemas.microsoft.com/office/drawing/2014/main" id="{E769F087-FA00-4E16-805E-B677459DB0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1561" y="1895950"/>
            <a:ext cx="3586541" cy="2391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77705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16C154-5A0F-4CDC-8C15-D2E21584649C}">
  <ds:schemaRefs>
    <ds:schemaRef ds:uri="http://schemas.microsoft.com/sharepoint/v3/contenttype/forms"/>
  </ds:schemaRefs>
</ds:datastoreItem>
</file>

<file path=customXml/itemProps3.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9</TotalTime>
  <Words>1199</Words>
  <Application>Microsoft Office PowerPoint</Application>
  <PresentationFormat>Widescreen</PresentationFormat>
  <Paragraphs>101</Paragraphs>
  <Slides>21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Calibri</vt:lpstr>
      <vt:lpstr>Century Gothic</vt:lpstr>
      <vt:lpstr>Consolas</vt:lpstr>
      <vt:lpstr>Franklin Gothic Book</vt:lpstr>
      <vt:lpstr>Franklin Gothic Demi</vt:lpstr>
      <vt:lpstr>Gill Sans MT</vt:lpstr>
      <vt:lpstr>Segoe UI</vt:lpstr>
      <vt:lpstr>SFMono-Regular</vt:lpstr>
      <vt:lpstr>Wingdings 2</vt:lpstr>
      <vt:lpstr>DividendVTI</vt:lpstr>
      <vt:lpstr>Upgrading to dotnet core 3.1</vt:lpstr>
      <vt:lpstr>PowerPoint Presentation</vt:lpstr>
      <vt:lpstr>3 things that break – There are more</vt:lpstr>
      <vt:lpstr>JSON.NET move causes timespan serialization to break </vt:lpstr>
      <vt:lpstr>JSON.NET move causes timespan serialization to break </vt:lpstr>
      <vt:lpstr>JSON.NET move causes timespan serialization to break - Solution</vt:lpstr>
      <vt:lpstr>JSON.NET move causes timespan serialization to break - Solution</vt:lpstr>
      <vt:lpstr>Pubternals have been removed</vt:lpstr>
      <vt:lpstr>Aaah pub internals how we miss you</vt:lpstr>
      <vt:lpstr>Some random examples of pubternals</vt:lpstr>
      <vt:lpstr>Pubternals have been removed - solution</vt:lpstr>
      <vt:lpstr>A whole host of EF related fun fun fun </vt:lpstr>
      <vt:lpstr>A whole host of EF related fun fun fun </vt:lpstr>
      <vt:lpstr>A whole host of EF related fun fun fun </vt:lpstr>
      <vt:lpstr>A whole host of EF related fun fun fun -  LINQ queries are no longer evaluated on the client </vt:lpstr>
      <vt:lpstr>A whole host of EF related fun fun fun -  LINQ queries are no longer evaluated on the client - example </vt:lpstr>
      <vt:lpstr>A whole host of EF related fun fun fun -  LINQ queries are no longer evaluated on the client - Example </vt:lpstr>
      <vt:lpstr>A whole host of EF related fun fun fun -  LINQ queries are no longer evaluated on the client - Example </vt:lpstr>
      <vt:lpstr>A whole host of EF related fun fun fun -  LINQ queries are no longer evaluated on the client - Example </vt:lpstr>
      <vt:lpstr>A whole host of EF related fun fun fun  </vt:lpstr>
      <vt:lpstr>Good News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Upgrading to dotnet core 3.1</dc:title>
  <dc:creator>Grant Hair</dc:creator>
  <cp:lastModifiedBy>Grant Hair</cp:lastModifiedBy>
  <cp:revision>8</cp:revision>
  <dcterms:created xsi:type="dcterms:W3CDTF">2020-10-22T10:32:38Z</dcterms:created>
  <dcterms:modified xsi:type="dcterms:W3CDTF">2020-11-20T15:29:39Z</dcterms:modified>
</cp:coreProperties>
</file>